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7" r:id="rId2"/>
    <p:sldId id="288" r:id="rId3"/>
    <p:sldId id="342" r:id="rId4"/>
    <p:sldId id="334" r:id="rId5"/>
    <p:sldId id="335" r:id="rId6"/>
    <p:sldId id="336" r:id="rId7"/>
    <p:sldId id="337" r:id="rId8"/>
    <p:sldId id="338" r:id="rId9"/>
    <p:sldId id="367" r:id="rId10"/>
    <p:sldId id="339" r:id="rId11"/>
    <p:sldId id="341" r:id="rId12"/>
    <p:sldId id="340" r:id="rId13"/>
    <p:sldId id="343" r:id="rId14"/>
    <p:sldId id="344" r:id="rId15"/>
    <p:sldId id="368" r:id="rId16"/>
    <p:sldId id="345" r:id="rId17"/>
    <p:sldId id="349" r:id="rId18"/>
    <p:sldId id="350" r:id="rId19"/>
    <p:sldId id="351" r:id="rId20"/>
    <p:sldId id="353" r:id="rId21"/>
    <p:sldId id="352" r:id="rId22"/>
    <p:sldId id="354" r:id="rId23"/>
    <p:sldId id="355" r:id="rId24"/>
    <p:sldId id="369" r:id="rId25"/>
    <p:sldId id="356" r:id="rId26"/>
    <p:sldId id="357" r:id="rId27"/>
    <p:sldId id="358" r:id="rId28"/>
    <p:sldId id="359" r:id="rId29"/>
    <p:sldId id="360" r:id="rId30"/>
    <p:sldId id="361" r:id="rId31"/>
    <p:sldId id="362" r:id="rId32"/>
    <p:sldId id="363" r:id="rId33"/>
    <p:sldId id="364" r:id="rId34"/>
    <p:sldId id="365" r:id="rId35"/>
    <p:sldId id="36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5FF2ED-5567-445A-B3E0-3393544B04A6}" v="675" dt="2022-05-11T04:00:20.3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014" autoAdjust="0"/>
    <p:restoredTop sz="93619" autoAdjust="0"/>
  </p:normalViewPr>
  <p:slideViewPr>
    <p:cSldViewPr snapToGrid="0">
      <p:cViewPr varScale="1">
        <p:scale>
          <a:sx n="150" d="100"/>
          <a:sy n="150" d="100"/>
        </p:scale>
        <p:origin x="576"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66E1FD-E7A0-497B-BBC0-740BAAC97C64}" type="datetimeFigureOut">
              <a:rPr lang="en-PH" smtClean="0"/>
              <a:t>2/8/24</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90CCE9-4AAE-4E1F-85AD-521A406D6524}" type="slidenum">
              <a:rPr lang="en-PH" smtClean="0"/>
              <a:t>‹#›</a:t>
            </a:fld>
            <a:endParaRPr lang="en-PH"/>
          </a:p>
        </p:txBody>
      </p:sp>
    </p:spTree>
    <p:extLst>
      <p:ext uri="{BB962C8B-B14F-4D97-AF65-F5344CB8AC3E}">
        <p14:creationId xmlns:p14="http://schemas.microsoft.com/office/powerpoint/2010/main" val="1559855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0CCE9-4AAE-4E1F-85AD-521A406D6524}" type="slidenum">
              <a:rPr lang="en-PH" smtClean="0"/>
              <a:t>8</a:t>
            </a:fld>
            <a:endParaRPr lang="en-PH"/>
          </a:p>
        </p:txBody>
      </p:sp>
    </p:spTree>
    <p:extLst>
      <p:ext uri="{BB962C8B-B14F-4D97-AF65-F5344CB8AC3E}">
        <p14:creationId xmlns:p14="http://schemas.microsoft.com/office/powerpoint/2010/main" val="4107137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B1E6E-2408-484E-8979-2DB96F2F8A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C947B426-68B8-4CB7-871C-5CC84E86C6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37352935-9451-4839-96FB-E9A8FCCD6D96}"/>
              </a:ext>
            </a:extLst>
          </p:cNvPr>
          <p:cNvSpPr>
            <a:spLocks noGrp="1"/>
          </p:cNvSpPr>
          <p:nvPr>
            <p:ph type="dt" sz="half" idx="10"/>
          </p:nvPr>
        </p:nvSpPr>
        <p:spPr/>
        <p:txBody>
          <a:bodyPr/>
          <a:lstStyle/>
          <a:p>
            <a:fld id="{0CCF0B81-6BD8-4C65-9459-815598C5F1F4}" type="datetimeFigureOut">
              <a:rPr lang="en-PH" smtClean="0"/>
              <a:t>2/8/24</a:t>
            </a:fld>
            <a:endParaRPr lang="en-PH"/>
          </a:p>
        </p:txBody>
      </p:sp>
      <p:sp>
        <p:nvSpPr>
          <p:cNvPr id="5" name="Footer Placeholder 4">
            <a:extLst>
              <a:ext uri="{FF2B5EF4-FFF2-40B4-BE49-F238E27FC236}">
                <a16:creationId xmlns:a16="http://schemas.microsoft.com/office/drawing/2014/main" id="{B468F784-7AF5-4560-BEFA-8C8096530B5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43498F6B-191E-4E4B-BE34-C7613712597C}"/>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131934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9526-6B4B-4B7C-836C-CA5ECFEE1878}"/>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42D3F895-13B7-4F09-8F2B-7C7B281BDC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FED4FF3-605C-448B-ABE0-7A159B7B3BA6}"/>
              </a:ext>
            </a:extLst>
          </p:cNvPr>
          <p:cNvSpPr>
            <a:spLocks noGrp="1"/>
          </p:cNvSpPr>
          <p:nvPr>
            <p:ph type="dt" sz="half" idx="10"/>
          </p:nvPr>
        </p:nvSpPr>
        <p:spPr/>
        <p:txBody>
          <a:bodyPr/>
          <a:lstStyle/>
          <a:p>
            <a:fld id="{0CCF0B81-6BD8-4C65-9459-815598C5F1F4}" type="datetimeFigureOut">
              <a:rPr lang="en-PH" smtClean="0"/>
              <a:t>2/8/24</a:t>
            </a:fld>
            <a:endParaRPr lang="en-PH"/>
          </a:p>
        </p:txBody>
      </p:sp>
      <p:sp>
        <p:nvSpPr>
          <p:cNvPr id="5" name="Footer Placeholder 4">
            <a:extLst>
              <a:ext uri="{FF2B5EF4-FFF2-40B4-BE49-F238E27FC236}">
                <a16:creationId xmlns:a16="http://schemas.microsoft.com/office/drawing/2014/main" id="{F5D10917-6EAA-48EE-AE32-E15F33FCA100}"/>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9451C44-2EAE-49AE-A864-682DEB3D8E31}"/>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1969415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CFD600-C7E3-42EE-9735-2FE3EDE7764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96C80727-2711-434B-AEFB-9E214673EC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61B47950-A376-49E5-A09E-DEAA9AD59B10}"/>
              </a:ext>
            </a:extLst>
          </p:cNvPr>
          <p:cNvSpPr>
            <a:spLocks noGrp="1"/>
          </p:cNvSpPr>
          <p:nvPr>
            <p:ph type="dt" sz="half" idx="10"/>
          </p:nvPr>
        </p:nvSpPr>
        <p:spPr/>
        <p:txBody>
          <a:bodyPr/>
          <a:lstStyle/>
          <a:p>
            <a:fld id="{0CCF0B81-6BD8-4C65-9459-815598C5F1F4}" type="datetimeFigureOut">
              <a:rPr lang="en-PH" smtClean="0"/>
              <a:t>2/8/24</a:t>
            </a:fld>
            <a:endParaRPr lang="en-PH"/>
          </a:p>
        </p:txBody>
      </p:sp>
      <p:sp>
        <p:nvSpPr>
          <p:cNvPr id="5" name="Footer Placeholder 4">
            <a:extLst>
              <a:ext uri="{FF2B5EF4-FFF2-40B4-BE49-F238E27FC236}">
                <a16:creationId xmlns:a16="http://schemas.microsoft.com/office/drawing/2014/main" id="{47D8641F-5631-4BB0-94A8-CB1A2D78FDD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6B056033-BC76-47F3-AA32-F159420DFDA7}"/>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4268849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87643-F5D7-48E2-ADAB-95C74CECF06D}"/>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300FC6CC-B49B-452C-8E9C-808488E73C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42CBF4EE-800F-479B-9D99-FD0B990C4D09}"/>
              </a:ext>
            </a:extLst>
          </p:cNvPr>
          <p:cNvSpPr>
            <a:spLocks noGrp="1"/>
          </p:cNvSpPr>
          <p:nvPr>
            <p:ph type="dt" sz="half" idx="10"/>
          </p:nvPr>
        </p:nvSpPr>
        <p:spPr/>
        <p:txBody>
          <a:bodyPr/>
          <a:lstStyle/>
          <a:p>
            <a:fld id="{0CCF0B81-6BD8-4C65-9459-815598C5F1F4}" type="datetimeFigureOut">
              <a:rPr lang="en-PH" smtClean="0"/>
              <a:t>2/8/24</a:t>
            </a:fld>
            <a:endParaRPr lang="en-PH"/>
          </a:p>
        </p:txBody>
      </p:sp>
      <p:sp>
        <p:nvSpPr>
          <p:cNvPr id="5" name="Footer Placeholder 4">
            <a:extLst>
              <a:ext uri="{FF2B5EF4-FFF2-40B4-BE49-F238E27FC236}">
                <a16:creationId xmlns:a16="http://schemas.microsoft.com/office/drawing/2014/main" id="{ABA3E0ED-BABB-43F4-8ACF-6AB1C583C02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32B6B210-80B8-4EC4-A5DD-626DF33507CE}"/>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089668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20E17-7239-452C-8B6C-2DE99BB75C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C82621D8-37ED-476B-884F-26990A946C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2FE869-1B16-425A-9EFF-D1D147E64F8E}"/>
              </a:ext>
            </a:extLst>
          </p:cNvPr>
          <p:cNvSpPr>
            <a:spLocks noGrp="1"/>
          </p:cNvSpPr>
          <p:nvPr>
            <p:ph type="dt" sz="half" idx="10"/>
          </p:nvPr>
        </p:nvSpPr>
        <p:spPr/>
        <p:txBody>
          <a:bodyPr/>
          <a:lstStyle/>
          <a:p>
            <a:fld id="{0CCF0B81-6BD8-4C65-9459-815598C5F1F4}" type="datetimeFigureOut">
              <a:rPr lang="en-PH" smtClean="0"/>
              <a:t>2/8/24</a:t>
            </a:fld>
            <a:endParaRPr lang="en-PH"/>
          </a:p>
        </p:txBody>
      </p:sp>
      <p:sp>
        <p:nvSpPr>
          <p:cNvPr id="5" name="Footer Placeholder 4">
            <a:extLst>
              <a:ext uri="{FF2B5EF4-FFF2-40B4-BE49-F238E27FC236}">
                <a16:creationId xmlns:a16="http://schemas.microsoft.com/office/drawing/2014/main" id="{FEB7772C-84B9-4CA4-BC65-3D41F9D331A0}"/>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E4F6E878-86EF-4ABF-A7AD-65B43A873D50}"/>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412625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03AF-7534-49E0-B0A2-F0403B159E15}"/>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E4E63158-1F78-4261-99A0-55F573DD04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13B12B8E-1661-462B-A00C-FE1078E5F2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F66763DF-E084-447E-A488-9F9D328A97D0}"/>
              </a:ext>
            </a:extLst>
          </p:cNvPr>
          <p:cNvSpPr>
            <a:spLocks noGrp="1"/>
          </p:cNvSpPr>
          <p:nvPr>
            <p:ph type="dt" sz="half" idx="10"/>
          </p:nvPr>
        </p:nvSpPr>
        <p:spPr/>
        <p:txBody>
          <a:bodyPr/>
          <a:lstStyle/>
          <a:p>
            <a:fld id="{0CCF0B81-6BD8-4C65-9459-815598C5F1F4}" type="datetimeFigureOut">
              <a:rPr lang="en-PH" smtClean="0"/>
              <a:t>2/8/24</a:t>
            </a:fld>
            <a:endParaRPr lang="en-PH"/>
          </a:p>
        </p:txBody>
      </p:sp>
      <p:sp>
        <p:nvSpPr>
          <p:cNvPr id="6" name="Footer Placeholder 5">
            <a:extLst>
              <a:ext uri="{FF2B5EF4-FFF2-40B4-BE49-F238E27FC236}">
                <a16:creationId xmlns:a16="http://schemas.microsoft.com/office/drawing/2014/main" id="{2D46663E-C0B8-407A-9C08-AD7A14CDF033}"/>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A444692-F2BB-4F15-9AC6-1D337C5F6BB9}"/>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052483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24591-52D4-4A6A-81FF-CF9B69DD3DCC}"/>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AAD74561-7712-4BE5-B42C-1DF224123B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C6369D-C1D0-4A4F-85B0-DC21BD7E9C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E0D26301-7EFA-4E2D-8E37-01989EDE45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68D5A3-0863-4C19-8CDF-E5F6380092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861BD46F-0A9D-4A21-A809-A8A4915A7137}"/>
              </a:ext>
            </a:extLst>
          </p:cNvPr>
          <p:cNvSpPr>
            <a:spLocks noGrp="1"/>
          </p:cNvSpPr>
          <p:nvPr>
            <p:ph type="dt" sz="half" idx="10"/>
          </p:nvPr>
        </p:nvSpPr>
        <p:spPr/>
        <p:txBody>
          <a:bodyPr/>
          <a:lstStyle/>
          <a:p>
            <a:fld id="{0CCF0B81-6BD8-4C65-9459-815598C5F1F4}" type="datetimeFigureOut">
              <a:rPr lang="en-PH" smtClean="0"/>
              <a:t>2/8/24</a:t>
            </a:fld>
            <a:endParaRPr lang="en-PH"/>
          </a:p>
        </p:txBody>
      </p:sp>
      <p:sp>
        <p:nvSpPr>
          <p:cNvPr id="8" name="Footer Placeholder 7">
            <a:extLst>
              <a:ext uri="{FF2B5EF4-FFF2-40B4-BE49-F238E27FC236}">
                <a16:creationId xmlns:a16="http://schemas.microsoft.com/office/drawing/2014/main" id="{63B3FE40-3AE1-4501-BD99-5BB30AA8E9EF}"/>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819DB7BF-E7E2-4599-93C1-314862B49E96}"/>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795543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BA4B7-5BD0-45CE-A3AB-0BDAEBCB2F86}"/>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85317F3A-B35D-4332-A083-A8EA82A8CCFF}"/>
              </a:ext>
            </a:extLst>
          </p:cNvPr>
          <p:cNvSpPr>
            <a:spLocks noGrp="1"/>
          </p:cNvSpPr>
          <p:nvPr>
            <p:ph type="dt" sz="half" idx="10"/>
          </p:nvPr>
        </p:nvSpPr>
        <p:spPr/>
        <p:txBody>
          <a:bodyPr/>
          <a:lstStyle/>
          <a:p>
            <a:fld id="{0CCF0B81-6BD8-4C65-9459-815598C5F1F4}" type="datetimeFigureOut">
              <a:rPr lang="en-PH" smtClean="0"/>
              <a:t>2/8/24</a:t>
            </a:fld>
            <a:endParaRPr lang="en-PH"/>
          </a:p>
        </p:txBody>
      </p:sp>
      <p:sp>
        <p:nvSpPr>
          <p:cNvPr id="4" name="Footer Placeholder 3">
            <a:extLst>
              <a:ext uri="{FF2B5EF4-FFF2-40B4-BE49-F238E27FC236}">
                <a16:creationId xmlns:a16="http://schemas.microsoft.com/office/drawing/2014/main" id="{955D1BAA-3C55-422C-9DDB-C8FA246675AF}"/>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14545CCC-0421-4BC8-A428-7D6891975624}"/>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761049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A8D164-8317-4375-AC20-4E5ECFBC8304}"/>
              </a:ext>
            </a:extLst>
          </p:cNvPr>
          <p:cNvSpPr>
            <a:spLocks noGrp="1"/>
          </p:cNvSpPr>
          <p:nvPr>
            <p:ph type="dt" sz="half" idx="10"/>
          </p:nvPr>
        </p:nvSpPr>
        <p:spPr/>
        <p:txBody>
          <a:bodyPr/>
          <a:lstStyle/>
          <a:p>
            <a:fld id="{0CCF0B81-6BD8-4C65-9459-815598C5F1F4}" type="datetimeFigureOut">
              <a:rPr lang="en-PH" smtClean="0"/>
              <a:t>2/8/24</a:t>
            </a:fld>
            <a:endParaRPr lang="en-PH"/>
          </a:p>
        </p:txBody>
      </p:sp>
      <p:sp>
        <p:nvSpPr>
          <p:cNvPr id="3" name="Footer Placeholder 2">
            <a:extLst>
              <a:ext uri="{FF2B5EF4-FFF2-40B4-BE49-F238E27FC236}">
                <a16:creationId xmlns:a16="http://schemas.microsoft.com/office/drawing/2014/main" id="{2CE65B31-8161-47C0-B8D2-02FC9D063539}"/>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5B8A5A49-C1DE-4043-9C4E-CA88B7D930C1}"/>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3474507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41128-45F1-4E37-A76C-48135B4B5A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96A6B574-F2D0-4A1E-971A-951AD113FF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284A9BF5-4AAF-46A8-9307-3E49D1DC7F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84D477-7EF0-4092-A585-C8B452D869A0}"/>
              </a:ext>
            </a:extLst>
          </p:cNvPr>
          <p:cNvSpPr>
            <a:spLocks noGrp="1"/>
          </p:cNvSpPr>
          <p:nvPr>
            <p:ph type="dt" sz="half" idx="10"/>
          </p:nvPr>
        </p:nvSpPr>
        <p:spPr/>
        <p:txBody>
          <a:bodyPr/>
          <a:lstStyle/>
          <a:p>
            <a:fld id="{0CCF0B81-6BD8-4C65-9459-815598C5F1F4}" type="datetimeFigureOut">
              <a:rPr lang="en-PH" smtClean="0"/>
              <a:t>2/8/24</a:t>
            </a:fld>
            <a:endParaRPr lang="en-PH"/>
          </a:p>
        </p:txBody>
      </p:sp>
      <p:sp>
        <p:nvSpPr>
          <p:cNvPr id="6" name="Footer Placeholder 5">
            <a:extLst>
              <a:ext uri="{FF2B5EF4-FFF2-40B4-BE49-F238E27FC236}">
                <a16:creationId xmlns:a16="http://schemas.microsoft.com/office/drawing/2014/main" id="{912B03C4-61D6-4E97-BF6A-97F68327734B}"/>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E11C0268-0C31-4494-872A-FF14572B07FB}"/>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3144569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1858D-F4CE-4847-9F4E-96911B7263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E112DC33-E4BE-4D59-8A3E-E5C8C7FEA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E4662A18-4E8B-44E0-95B0-48E49B06BB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83A010-3289-4BEF-9BA6-B9291ECCA3A3}"/>
              </a:ext>
            </a:extLst>
          </p:cNvPr>
          <p:cNvSpPr>
            <a:spLocks noGrp="1"/>
          </p:cNvSpPr>
          <p:nvPr>
            <p:ph type="dt" sz="half" idx="10"/>
          </p:nvPr>
        </p:nvSpPr>
        <p:spPr/>
        <p:txBody>
          <a:bodyPr/>
          <a:lstStyle/>
          <a:p>
            <a:fld id="{0CCF0B81-6BD8-4C65-9459-815598C5F1F4}" type="datetimeFigureOut">
              <a:rPr lang="en-PH" smtClean="0"/>
              <a:t>2/8/24</a:t>
            </a:fld>
            <a:endParaRPr lang="en-PH"/>
          </a:p>
        </p:txBody>
      </p:sp>
      <p:sp>
        <p:nvSpPr>
          <p:cNvPr id="6" name="Footer Placeholder 5">
            <a:extLst>
              <a:ext uri="{FF2B5EF4-FFF2-40B4-BE49-F238E27FC236}">
                <a16:creationId xmlns:a16="http://schemas.microsoft.com/office/drawing/2014/main" id="{C3F1841C-B8D0-4564-AB48-104684286C12}"/>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18FD835-28F9-4C9B-8DEF-1C8AF7C19616}"/>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869181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E2D0B8-307D-483C-BA2C-9A8A459E49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2675D10E-5C2B-4972-BF7B-F957546074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42C434A-E16E-4577-B5A4-C633EF521A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CF0B81-6BD8-4C65-9459-815598C5F1F4}" type="datetimeFigureOut">
              <a:rPr lang="en-PH" smtClean="0"/>
              <a:t>2/8/24</a:t>
            </a:fld>
            <a:endParaRPr lang="en-PH"/>
          </a:p>
        </p:txBody>
      </p:sp>
      <p:sp>
        <p:nvSpPr>
          <p:cNvPr id="5" name="Footer Placeholder 4">
            <a:extLst>
              <a:ext uri="{FF2B5EF4-FFF2-40B4-BE49-F238E27FC236}">
                <a16:creationId xmlns:a16="http://schemas.microsoft.com/office/drawing/2014/main" id="{529472F3-C75B-4412-A75D-AF542B82AF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190A6DE4-6572-40B4-8CEF-D76FDC9FDC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E55236-52B9-4157-99EF-C477DAF2F554}" type="slidenum">
              <a:rPr lang="en-PH" smtClean="0"/>
              <a:t>‹#›</a:t>
            </a:fld>
            <a:endParaRPr lang="en-PH"/>
          </a:p>
        </p:txBody>
      </p:sp>
    </p:spTree>
    <p:extLst>
      <p:ext uri="{BB962C8B-B14F-4D97-AF65-F5344CB8AC3E}">
        <p14:creationId xmlns:p14="http://schemas.microsoft.com/office/powerpoint/2010/main" val="11868130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p:txBody>
          <a:bodyPr/>
          <a:lstStyle/>
          <a:p>
            <a:r>
              <a:rPr lang="en-US" b="1" dirty="0"/>
              <a:t>Database System Architecture</a:t>
            </a:r>
            <a:endParaRPr lang="en-PH" b="1" dirty="0"/>
          </a:p>
        </p:txBody>
      </p:sp>
      <p:sp>
        <p:nvSpPr>
          <p:cNvPr id="3" name="Subtitle 2">
            <a:extLst>
              <a:ext uri="{FF2B5EF4-FFF2-40B4-BE49-F238E27FC236}">
                <a16:creationId xmlns:a16="http://schemas.microsoft.com/office/drawing/2014/main" id="{C0232827-4F60-4C85-BA9F-CAC18540AC11}"/>
              </a:ext>
            </a:extLst>
          </p:cNvPr>
          <p:cNvSpPr>
            <a:spLocks noGrp="1"/>
          </p:cNvSpPr>
          <p:nvPr>
            <p:ph type="subTitle" idx="1"/>
          </p:nvPr>
        </p:nvSpPr>
        <p:spPr/>
        <p:txBody>
          <a:bodyPr>
            <a:normAutofit fontScale="85000" lnSpcReduction="20000"/>
          </a:bodyPr>
          <a:lstStyle/>
          <a:p>
            <a:pPr algn="l"/>
            <a:endParaRPr lang="en-PH" sz="2000" dirty="0"/>
          </a:p>
          <a:p>
            <a:pPr algn="l"/>
            <a:r>
              <a:rPr lang="en-PH" sz="2000" dirty="0"/>
              <a:t>Presented By:</a:t>
            </a:r>
          </a:p>
          <a:p>
            <a:pPr algn="l"/>
            <a:r>
              <a:rPr lang="en-PH" sz="2000" dirty="0" err="1"/>
              <a:t>Elizer</a:t>
            </a:r>
            <a:r>
              <a:rPr lang="en-PH" sz="2000" dirty="0"/>
              <a:t> Ponio Jr.</a:t>
            </a:r>
            <a:br>
              <a:rPr lang="en-PH" sz="2000" dirty="0"/>
            </a:br>
            <a:br>
              <a:rPr lang="en-PH" sz="2000" dirty="0"/>
            </a:br>
            <a:r>
              <a:rPr lang="en-PH" sz="2000" dirty="0"/>
              <a:t>Department of Computer Science</a:t>
            </a:r>
          </a:p>
          <a:p>
            <a:pPr algn="l"/>
            <a:r>
              <a:rPr lang="en-PH" sz="2000" dirty="0"/>
              <a:t>College of Computing and Information Technologies</a:t>
            </a:r>
          </a:p>
          <a:p>
            <a:pPr algn="l"/>
            <a:endParaRPr lang="en-PH" sz="2000" dirty="0"/>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rPr>
              <a:t>CTADVDBL</a:t>
            </a:r>
            <a:r>
              <a:rPr lang="en-PH" dirty="0"/>
              <a:t>	</a:t>
            </a:r>
          </a:p>
        </p:txBody>
      </p:sp>
    </p:spTree>
    <p:extLst>
      <p:ext uri="{BB962C8B-B14F-4D97-AF65-F5344CB8AC3E}">
        <p14:creationId xmlns:p14="http://schemas.microsoft.com/office/powerpoint/2010/main" val="4005017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Server System Architecture</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6" name="TextBox 5">
            <a:extLst>
              <a:ext uri="{FF2B5EF4-FFF2-40B4-BE49-F238E27FC236}">
                <a16:creationId xmlns:a16="http://schemas.microsoft.com/office/drawing/2014/main" id="{903ADF3A-39B9-6D8D-640F-BF3E7F9EF65C}"/>
              </a:ext>
            </a:extLst>
          </p:cNvPr>
          <p:cNvSpPr txBox="1"/>
          <p:nvPr/>
        </p:nvSpPr>
        <p:spPr>
          <a:xfrm>
            <a:off x="447697" y="1278466"/>
            <a:ext cx="11296605" cy="2677656"/>
          </a:xfrm>
          <a:prstGeom prst="rect">
            <a:avLst/>
          </a:prstGeom>
          <a:noFill/>
        </p:spPr>
        <p:txBody>
          <a:bodyPr wrap="square">
            <a:spAutoFit/>
          </a:bodyPr>
          <a:lstStyle/>
          <a:p>
            <a:pPr>
              <a:buSzPct val="100000"/>
            </a:pPr>
            <a:r>
              <a:rPr lang="en-US" sz="2400" dirty="0"/>
              <a:t>Server systems can be broadly categorized into two kinds:</a:t>
            </a:r>
          </a:p>
          <a:p>
            <a:pPr>
              <a:buSzPct val="100000"/>
            </a:pPr>
            <a:endParaRPr lang="en-US" sz="2400" dirty="0"/>
          </a:p>
          <a:p>
            <a:r>
              <a:rPr lang="en-US" sz="2400" b="1" dirty="0">
                <a:solidFill>
                  <a:srgbClr val="002060"/>
                </a:solidFill>
              </a:rPr>
              <a:t>Transaction servers </a:t>
            </a:r>
          </a:p>
          <a:p>
            <a:r>
              <a:rPr lang="en-US" sz="2400" dirty="0"/>
              <a:t>Widely used in relational database systems</a:t>
            </a:r>
          </a:p>
          <a:p>
            <a:pPr lvl="1"/>
            <a:endParaRPr lang="en-US" sz="2400" dirty="0"/>
          </a:p>
          <a:p>
            <a:r>
              <a:rPr lang="en-US" sz="2400" b="1" dirty="0">
                <a:solidFill>
                  <a:srgbClr val="002060"/>
                </a:solidFill>
              </a:rPr>
              <a:t>Data servers </a:t>
            </a:r>
          </a:p>
          <a:p>
            <a:r>
              <a:rPr lang="en-US" sz="2400" dirty="0"/>
              <a:t>Parallel data servers used to implement high-performance transaction processing systems</a:t>
            </a:r>
          </a:p>
        </p:txBody>
      </p:sp>
    </p:spTree>
    <p:extLst>
      <p:ext uri="{BB962C8B-B14F-4D97-AF65-F5344CB8AC3E}">
        <p14:creationId xmlns:p14="http://schemas.microsoft.com/office/powerpoint/2010/main" val="3494301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Transaction Server</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6" name="TextBox 5">
            <a:extLst>
              <a:ext uri="{FF2B5EF4-FFF2-40B4-BE49-F238E27FC236}">
                <a16:creationId xmlns:a16="http://schemas.microsoft.com/office/drawing/2014/main" id="{903ADF3A-39B9-6D8D-640F-BF3E7F9EF65C}"/>
              </a:ext>
            </a:extLst>
          </p:cNvPr>
          <p:cNvSpPr txBox="1"/>
          <p:nvPr/>
        </p:nvSpPr>
        <p:spPr>
          <a:xfrm>
            <a:off x="447697" y="1278466"/>
            <a:ext cx="11296605" cy="2308324"/>
          </a:xfrm>
          <a:prstGeom prst="rect">
            <a:avLst/>
          </a:prstGeom>
          <a:noFill/>
        </p:spPr>
        <p:txBody>
          <a:bodyPr wrap="square">
            <a:spAutoFit/>
          </a:bodyPr>
          <a:lstStyle/>
          <a:p>
            <a:r>
              <a:rPr lang="en-US" sz="2400" b="1" dirty="0">
                <a:solidFill>
                  <a:srgbClr val="002060"/>
                </a:solidFill>
              </a:rPr>
              <a:t>Transaction servers </a:t>
            </a:r>
          </a:p>
          <a:p>
            <a:pPr marL="342900" indent="-342900">
              <a:buFont typeface="Wingdings" pitchFamily="2" charset="2"/>
              <a:buChar char="§"/>
            </a:pPr>
            <a:r>
              <a:rPr lang="en-US" sz="2400" dirty="0"/>
              <a:t>Widely used in relational database systems</a:t>
            </a:r>
          </a:p>
          <a:p>
            <a:pPr marL="342900" indent="-342900">
              <a:buFont typeface="Wingdings" pitchFamily="2" charset="2"/>
              <a:buChar char="§"/>
            </a:pPr>
            <a:r>
              <a:rPr lang="en-PH" sz="2400" dirty="0"/>
              <a:t>It provide an interface to which clients can send requests to perform an action, in response they execute the action and send back results to the client.</a:t>
            </a:r>
          </a:p>
          <a:p>
            <a:endParaRPr lang="en-PH" sz="2400" dirty="0"/>
          </a:p>
          <a:p>
            <a:endParaRPr lang="en-US" sz="2400" dirty="0"/>
          </a:p>
        </p:txBody>
      </p:sp>
      <p:sp>
        <p:nvSpPr>
          <p:cNvPr id="8" name="TextBox 7">
            <a:extLst>
              <a:ext uri="{FF2B5EF4-FFF2-40B4-BE49-F238E27FC236}">
                <a16:creationId xmlns:a16="http://schemas.microsoft.com/office/drawing/2014/main" id="{72E5453E-1BFA-86C8-F173-7CDC9A1D792B}"/>
              </a:ext>
            </a:extLst>
          </p:cNvPr>
          <p:cNvSpPr txBox="1"/>
          <p:nvPr/>
        </p:nvSpPr>
        <p:spPr>
          <a:xfrm>
            <a:off x="447697" y="3171291"/>
            <a:ext cx="11296605" cy="1200329"/>
          </a:xfrm>
          <a:prstGeom prst="rect">
            <a:avLst/>
          </a:prstGeom>
          <a:noFill/>
        </p:spPr>
        <p:txBody>
          <a:bodyPr wrap="square">
            <a:spAutoFit/>
          </a:bodyPr>
          <a:lstStyle/>
          <a:p>
            <a:r>
              <a:rPr lang="en-US" sz="2400" b="1" dirty="0">
                <a:solidFill>
                  <a:srgbClr val="002060"/>
                </a:solidFill>
              </a:rPr>
              <a:t>Transactions</a:t>
            </a:r>
            <a:endParaRPr lang="en-PH" sz="2400" dirty="0"/>
          </a:p>
          <a:p>
            <a:pPr marL="342900" indent="-342900">
              <a:buFont typeface="Wingdings" pitchFamily="2" charset="2"/>
              <a:buChar char="§"/>
            </a:pPr>
            <a:r>
              <a:rPr lang="en-PH" sz="2400" dirty="0"/>
              <a:t>In simple words, a transaction is the exchange of information between two or more entities affecting each other.</a:t>
            </a:r>
            <a:endParaRPr lang="en-US" sz="2400" dirty="0"/>
          </a:p>
        </p:txBody>
      </p:sp>
    </p:spTree>
    <p:extLst>
      <p:ext uri="{BB962C8B-B14F-4D97-AF65-F5344CB8AC3E}">
        <p14:creationId xmlns:p14="http://schemas.microsoft.com/office/powerpoint/2010/main" val="16553577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Transaction Server</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6" name="TextBox 5">
            <a:extLst>
              <a:ext uri="{FF2B5EF4-FFF2-40B4-BE49-F238E27FC236}">
                <a16:creationId xmlns:a16="http://schemas.microsoft.com/office/drawing/2014/main" id="{903ADF3A-39B9-6D8D-640F-BF3E7F9EF65C}"/>
              </a:ext>
            </a:extLst>
          </p:cNvPr>
          <p:cNvSpPr txBox="1"/>
          <p:nvPr/>
        </p:nvSpPr>
        <p:spPr>
          <a:xfrm>
            <a:off x="447697" y="1278466"/>
            <a:ext cx="11296605" cy="1569660"/>
          </a:xfrm>
          <a:prstGeom prst="rect">
            <a:avLst/>
          </a:prstGeom>
          <a:noFill/>
        </p:spPr>
        <p:txBody>
          <a:bodyPr wrap="square">
            <a:spAutoFit/>
          </a:bodyPr>
          <a:lstStyle/>
          <a:p>
            <a:pPr marL="342900" indent="-342900" algn="l" fontAlgn="base">
              <a:buFont typeface="Wingdings" pitchFamily="2" charset="2"/>
              <a:buChar char="§"/>
            </a:pPr>
            <a:r>
              <a:rPr lang="en-PH" sz="2400" dirty="0"/>
              <a:t>Requests may be specified by using SQL.</a:t>
            </a:r>
          </a:p>
          <a:p>
            <a:pPr marL="342900" indent="-342900" algn="l" fontAlgn="base">
              <a:buFont typeface="Wingdings" pitchFamily="2" charset="2"/>
              <a:buChar char="§"/>
            </a:pPr>
            <a:r>
              <a:rPr lang="en-PH" sz="2400" dirty="0"/>
              <a:t>Clients send requests to the server.</a:t>
            </a:r>
          </a:p>
          <a:p>
            <a:pPr marL="342900" indent="-342900" algn="l" fontAlgn="base">
              <a:buFont typeface="Wingdings" pitchFamily="2" charset="2"/>
              <a:buChar char="§"/>
            </a:pPr>
            <a:r>
              <a:rPr lang="en-PH" sz="2400" dirty="0"/>
              <a:t>Transactions are executed at the server.</a:t>
            </a:r>
          </a:p>
          <a:p>
            <a:pPr marL="342900" indent="-342900" algn="l" fontAlgn="base">
              <a:buFont typeface="Wingdings" pitchFamily="2" charset="2"/>
              <a:buChar char="§"/>
            </a:pPr>
            <a:r>
              <a:rPr lang="en-PH" sz="2400" dirty="0"/>
              <a:t>Results are shipped back to the client.</a:t>
            </a:r>
          </a:p>
        </p:txBody>
      </p:sp>
      <p:pic>
        <p:nvPicPr>
          <p:cNvPr id="5" name="Picture 4" descr="A diagram of a transaction server&#10;&#10;Description automatically generated">
            <a:extLst>
              <a:ext uri="{FF2B5EF4-FFF2-40B4-BE49-F238E27FC236}">
                <a16:creationId xmlns:a16="http://schemas.microsoft.com/office/drawing/2014/main" id="{8C3A692D-D0FF-4CA0-FD9D-D8CFA5C9B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1500" y="3857806"/>
            <a:ext cx="6969000" cy="1361759"/>
          </a:xfrm>
          <a:prstGeom prst="rect">
            <a:avLst/>
          </a:prstGeom>
        </p:spPr>
      </p:pic>
    </p:spTree>
    <p:extLst>
      <p:ext uri="{BB962C8B-B14F-4D97-AF65-F5344CB8AC3E}">
        <p14:creationId xmlns:p14="http://schemas.microsoft.com/office/powerpoint/2010/main" val="80848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PH" sz="5000" b="1" dirty="0"/>
              <a:t>How Transaction Server Works?</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6" name="TextBox 5">
            <a:extLst>
              <a:ext uri="{FF2B5EF4-FFF2-40B4-BE49-F238E27FC236}">
                <a16:creationId xmlns:a16="http://schemas.microsoft.com/office/drawing/2014/main" id="{903ADF3A-39B9-6D8D-640F-BF3E7F9EF65C}"/>
              </a:ext>
            </a:extLst>
          </p:cNvPr>
          <p:cNvSpPr txBox="1"/>
          <p:nvPr/>
        </p:nvSpPr>
        <p:spPr>
          <a:xfrm>
            <a:off x="447697" y="1443841"/>
            <a:ext cx="11296605" cy="3970318"/>
          </a:xfrm>
          <a:prstGeom prst="rect">
            <a:avLst/>
          </a:prstGeom>
          <a:noFill/>
        </p:spPr>
        <p:txBody>
          <a:bodyPr wrap="square">
            <a:spAutoFit/>
          </a:bodyPr>
          <a:lstStyle/>
          <a:p>
            <a:pPr algn="just" rtl="0" fontAlgn="base"/>
            <a:r>
              <a:rPr lang="en-PH" dirty="0"/>
              <a:t>Suppose, there is a client who wants to access a file from the server, so first of all client makes a connection to the server using TCP protocol, and the translation of the name address into the IP address is done by DNS.</a:t>
            </a:r>
          </a:p>
          <a:p>
            <a:pPr algn="just" rtl="0" fontAlgn="base"/>
            <a:endParaRPr lang="en-PH" dirty="0"/>
          </a:p>
          <a:p>
            <a:pPr algn="just" rtl="0" fontAlgn="base"/>
            <a:r>
              <a:rPr lang="en-PH" dirty="0"/>
              <a:t>Then they make a request to the server for the particular information or file. This request contains the command, page desired, and the protocol or version. </a:t>
            </a:r>
          </a:p>
          <a:p>
            <a:pPr algn="just" rtl="0" fontAlgn="base"/>
            <a:endParaRPr lang="en-PH" dirty="0"/>
          </a:p>
          <a:p>
            <a:pPr algn="just" rtl="0" fontAlgn="base"/>
            <a:r>
              <a:rPr lang="en-PH" dirty="0"/>
              <a:t>After this, the server reads the request and sends the requested file to the client and it is called response. </a:t>
            </a:r>
          </a:p>
          <a:p>
            <a:pPr algn="just" rtl="0" fontAlgn="base"/>
            <a:endParaRPr lang="en-PH" dirty="0"/>
          </a:p>
          <a:p>
            <a:pPr algn="just" rtl="0" fontAlgn="base"/>
            <a:r>
              <a:rPr lang="en-PH" dirty="0"/>
              <a:t>The response contains the status line, header files, and the message body containing the information from the database, and this whole process is called request-response behavior. </a:t>
            </a:r>
          </a:p>
          <a:p>
            <a:pPr algn="just" rtl="0" fontAlgn="base"/>
            <a:endParaRPr lang="en-PH" dirty="0"/>
          </a:p>
          <a:p>
            <a:pPr algn="just" rtl="0" fontAlgn="base"/>
            <a:r>
              <a:rPr lang="en-PH" dirty="0"/>
              <a:t>It might also happen that server denies some information. </a:t>
            </a:r>
          </a:p>
          <a:p>
            <a:pPr algn="just" rtl="0" fontAlgn="base"/>
            <a:endParaRPr lang="en-PH" dirty="0"/>
          </a:p>
          <a:p>
            <a:pPr algn="just" rtl="0" fontAlgn="base"/>
            <a:r>
              <a:rPr lang="en-PH" dirty="0"/>
              <a:t>Finally, when the client receives the information, the transaction is terminated.</a:t>
            </a:r>
          </a:p>
        </p:txBody>
      </p:sp>
    </p:spTree>
    <p:extLst>
      <p:ext uri="{BB962C8B-B14F-4D97-AF65-F5344CB8AC3E}">
        <p14:creationId xmlns:p14="http://schemas.microsoft.com/office/powerpoint/2010/main" val="3543364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PH" sz="5000" b="1" dirty="0"/>
              <a:t>Data Server</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6" name="TextBox 5">
            <a:extLst>
              <a:ext uri="{FF2B5EF4-FFF2-40B4-BE49-F238E27FC236}">
                <a16:creationId xmlns:a16="http://schemas.microsoft.com/office/drawing/2014/main" id="{903ADF3A-39B9-6D8D-640F-BF3E7F9EF65C}"/>
              </a:ext>
            </a:extLst>
          </p:cNvPr>
          <p:cNvSpPr txBox="1"/>
          <p:nvPr/>
        </p:nvSpPr>
        <p:spPr>
          <a:xfrm>
            <a:off x="447697" y="1278466"/>
            <a:ext cx="11296605" cy="2677656"/>
          </a:xfrm>
          <a:prstGeom prst="rect">
            <a:avLst/>
          </a:prstGeom>
          <a:noFill/>
        </p:spPr>
        <p:txBody>
          <a:bodyPr wrap="square">
            <a:spAutoFit/>
          </a:bodyPr>
          <a:lstStyle/>
          <a:p>
            <a:pPr algn="just" fontAlgn="base"/>
            <a:r>
              <a:rPr lang="en-PH" sz="2400" dirty="0"/>
              <a:t>Data-server systems </a:t>
            </a:r>
            <a:r>
              <a:rPr lang="en-PH" sz="2400" b="1" dirty="0">
                <a:solidFill>
                  <a:srgbClr val="0070C0"/>
                </a:solidFill>
              </a:rPr>
              <a:t>supply raw data to clients</a:t>
            </a:r>
            <a:r>
              <a:rPr lang="en-PH" sz="2400" dirty="0"/>
              <a:t>. </a:t>
            </a:r>
          </a:p>
          <a:p>
            <a:pPr algn="just" fontAlgn="base"/>
            <a:endParaRPr lang="en-PH" sz="2400" dirty="0"/>
          </a:p>
          <a:p>
            <a:pPr algn="just" fontAlgn="base"/>
            <a:r>
              <a:rPr lang="en-PH" sz="2400" dirty="0"/>
              <a:t>Data-server systems strive to minimize communication between clients and servers by caching data and locks at the clients. Parallel database systems use similar optimizations.</a:t>
            </a:r>
          </a:p>
          <a:p>
            <a:pPr algn="just" fontAlgn="base"/>
            <a:endParaRPr lang="en-PH" sz="2400" dirty="0"/>
          </a:p>
          <a:p>
            <a:pPr algn="just" fontAlgn="base"/>
            <a:r>
              <a:rPr lang="en-PH" sz="2400" dirty="0"/>
              <a:t> </a:t>
            </a:r>
          </a:p>
          <a:p>
            <a:pPr algn="just" rtl="0" fontAlgn="base"/>
            <a:endParaRPr lang="en-PH" sz="2400" dirty="0"/>
          </a:p>
        </p:txBody>
      </p:sp>
    </p:spTree>
    <p:extLst>
      <p:ext uri="{BB962C8B-B14F-4D97-AF65-F5344CB8AC3E}">
        <p14:creationId xmlns:p14="http://schemas.microsoft.com/office/powerpoint/2010/main" val="3464314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567267" y="189302"/>
            <a:ext cx="10100733" cy="855727"/>
          </a:xfrm>
        </p:spPr>
        <p:txBody>
          <a:bodyPr>
            <a:noAutofit/>
          </a:bodyPr>
          <a:lstStyle/>
          <a:p>
            <a:pPr algn="l"/>
            <a:r>
              <a:rPr lang="en-GB" sz="4000" b="1" dirty="0">
                <a:latin typeface="Calibri Light (Headings)"/>
              </a:rPr>
              <a:t>Outline</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6" name="Title 1">
            <a:extLst>
              <a:ext uri="{FF2B5EF4-FFF2-40B4-BE49-F238E27FC236}">
                <a16:creationId xmlns:a16="http://schemas.microsoft.com/office/drawing/2014/main" id="{F66935D5-92FC-8651-8622-AD824107F9FA}"/>
              </a:ext>
            </a:extLst>
          </p:cNvPr>
          <p:cNvSpPr txBox="1">
            <a:spLocks/>
          </p:cNvSpPr>
          <p:nvPr/>
        </p:nvSpPr>
        <p:spPr>
          <a:xfrm>
            <a:off x="459205" y="1270274"/>
            <a:ext cx="11273589" cy="4317452"/>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2800" i="0" dirty="0">
              <a:solidFill>
                <a:srgbClr val="252C33"/>
              </a:solidFill>
              <a:effectLst/>
              <a:latin typeface="Calibri Light (Headings)"/>
            </a:endParaRPr>
          </a:p>
          <a:p>
            <a:pPr marL="457200" indent="-457200" algn="l">
              <a:buFont typeface="Wingdings" pitchFamily="2" charset="2"/>
              <a:buChar char="Ø"/>
            </a:pPr>
            <a:endParaRPr lang="en-US" sz="2800" b="1" dirty="0">
              <a:latin typeface="Calibri Light (Headings)"/>
            </a:endParaRPr>
          </a:p>
          <a:p>
            <a:pPr marL="457200" indent="-457200" algn="l">
              <a:buFont typeface="Wingdings" pitchFamily="2" charset="2"/>
              <a:buChar char="Ø"/>
            </a:pPr>
            <a:r>
              <a:rPr lang="en-US" sz="2800" dirty="0">
                <a:solidFill>
                  <a:schemeClr val="bg2">
                    <a:lumMod val="75000"/>
                  </a:schemeClr>
                </a:solidFill>
                <a:latin typeface="Calibri Light (Headings)"/>
              </a:rPr>
              <a:t>Centralized Database Systems</a:t>
            </a:r>
            <a:endParaRPr lang="en-US" sz="2800" i="0" dirty="0">
              <a:solidFill>
                <a:schemeClr val="bg2">
                  <a:lumMod val="75000"/>
                </a:schemeClr>
              </a:solidFill>
              <a:effectLst/>
              <a:latin typeface="Calibri Light (Headings)"/>
            </a:endParaRPr>
          </a:p>
          <a:p>
            <a:pPr marL="457200" indent="-457200" algn="l">
              <a:buFont typeface="Wingdings" pitchFamily="2" charset="2"/>
              <a:buChar char="Ø"/>
            </a:pPr>
            <a:endParaRPr lang="en-US" sz="2800" b="1" dirty="0">
              <a:latin typeface="Calibri Light (Headings)"/>
            </a:endParaRPr>
          </a:p>
          <a:p>
            <a:pPr marL="457200" indent="-457200" algn="l">
              <a:buFont typeface="Wingdings" pitchFamily="2" charset="2"/>
              <a:buChar char="Ø"/>
            </a:pPr>
            <a:r>
              <a:rPr lang="en-US" sz="2800" dirty="0">
                <a:solidFill>
                  <a:schemeClr val="bg2">
                    <a:lumMod val="75000"/>
                  </a:schemeClr>
                </a:solidFill>
                <a:latin typeface="Calibri Light (Headings)"/>
              </a:rPr>
              <a:t>Server System Architecture</a:t>
            </a:r>
            <a:endParaRPr lang="en-US" sz="2800" i="0" dirty="0">
              <a:solidFill>
                <a:schemeClr val="bg2">
                  <a:lumMod val="75000"/>
                </a:schemeClr>
              </a:solidFill>
              <a:effectLst/>
              <a:latin typeface="Calibri Light (Headings)"/>
            </a:endParaRPr>
          </a:p>
          <a:p>
            <a:pPr marL="457200" indent="-457200" algn="l">
              <a:buFont typeface="Wingdings" pitchFamily="2" charset="2"/>
              <a:buChar char="Ø"/>
            </a:pPr>
            <a:endParaRPr lang="en-US" sz="2800" b="1" dirty="0">
              <a:latin typeface="Calibri Light (Headings)"/>
            </a:endParaRPr>
          </a:p>
          <a:p>
            <a:pPr marL="457200" indent="-457200" algn="l">
              <a:buFont typeface="Wingdings" pitchFamily="2" charset="2"/>
              <a:buChar char="Ø"/>
            </a:pPr>
            <a:r>
              <a:rPr lang="en-US" sz="2800" b="1" dirty="0">
                <a:latin typeface="Calibri Light (Headings)"/>
              </a:rPr>
              <a:t>Parallel Database Systems</a:t>
            </a:r>
          </a:p>
          <a:p>
            <a:pPr marL="457200" indent="-457200" algn="l">
              <a:buFont typeface="Wingdings" pitchFamily="2" charset="2"/>
              <a:buChar char="Ø"/>
            </a:pPr>
            <a:endParaRPr lang="en-US" sz="2800" i="0" dirty="0">
              <a:solidFill>
                <a:schemeClr val="bg2">
                  <a:lumMod val="75000"/>
                </a:schemeClr>
              </a:solidFill>
              <a:effectLst/>
              <a:latin typeface="Calibri Light (Headings)"/>
            </a:endParaRPr>
          </a:p>
          <a:p>
            <a:pPr marL="457200" indent="-457200" algn="l">
              <a:buFont typeface="Wingdings" pitchFamily="2" charset="2"/>
              <a:buChar char="Ø"/>
            </a:pPr>
            <a:r>
              <a:rPr lang="en-US" sz="2800" dirty="0">
                <a:solidFill>
                  <a:schemeClr val="bg2">
                    <a:lumMod val="75000"/>
                  </a:schemeClr>
                </a:solidFill>
                <a:latin typeface="Calibri Light (Headings)"/>
              </a:rPr>
              <a:t>Distributed Database Systems</a:t>
            </a:r>
            <a:endParaRPr lang="en-US" sz="2800" i="0" dirty="0">
              <a:solidFill>
                <a:schemeClr val="bg2">
                  <a:lumMod val="75000"/>
                </a:schemeClr>
              </a:solidFill>
              <a:effectLst/>
              <a:latin typeface="Calibri Light (Headings)"/>
            </a:endParaRPr>
          </a:p>
          <a:p>
            <a:pPr algn="l"/>
            <a:endParaRPr lang="en-US" sz="2800" b="0" i="0" dirty="0">
              <a:solidFill>
                <a:srgbClr val="636C8B"/>
              </a:solidFill>
              <a:effectLst/>
              <a:latin typeface="Calibri Light (Headings)"/>
            </a:endParaRPr>
          </a:p>
          <a:p>
            <a:pPr algn="l"/>
            <a:endParaRPr lang="en-US" sz="2800" dirty="0">
              <a:solidFill>
                <a:srgbClr val="636C8B"/>
              </a:solidFill>
              <a:latin typeface="Calibri Light (Headings)"/>
            </a:endParaRPr>
          </a:p>
          <a:p>
            <a:pPr algn="l"/>
            <a:endParaRPr lang="en-US" sz="2800" b="0" i="0" dirty="0">
              <a:solidFill>
                <a:schemeClr val="bg2">
                  <a:lumMod val="75000"/>
                </a:schemeClr>
              </a:solidFill>
              <a:effectLst/>
              <a:latin typeface="Calibri Light (Headings)"/>
            </a:endParaRPr>
          </a:p>
          <a:p>
            <a:pPr marL="457200" indent="-457200" algn="l">
              <a:buFont typeface="Wingdings" pitchFamily="2" charset="2"/>
              <a:buChar char="Ø"/>
            </a:pPr>
            <a:endParaRPr lang="en-US" sz="2800" b="0" i="0" dirty="0">
              <a:solidFill>
                <a:schemeClr val="bg2">
                  <a:lumMod val="75000"/>
                </a:schemeClr>
              </a:solidFill>
              <a:effectLst/>
              <a:latin typeface="Calibri Light (Headings)"/>
            </a:endParaRPr>
          </a:p>
        </p:txBody>
      </p:sp>
    </p:spTree>
    <p:extLst>
      <p:ext uri="{BB962C8B-B14F-4D97-AF65-F5344CB8AC3E}">
        <p14:creationId xmlns:p14="http://schemas.microsoft.com/office/powerpoint/2010/main" val="2084287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PH" sz="5000" b="1" dirty="0"/>
              <a:t>Parallel Systems</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6" name="TextBox 5">
            <a:extLst>
              <a:ext uri="{FF2B5EF4-FFF2-40B4-BE49-F238E27FC236}">
                <a16:creationId xmlns:a16="http://schemas.microsoft.com/office/drawing/2014/main" id="{903ADF3A-39B9-6D8D-640F-BF3E7F9EF65C}"/>
              </a:ext>
            </a:extLst>
          </p:cNvPr>
          <p:cNvSpPr txBox="1"/>
          <p:nvPr/>
        </p:nvSpPr>
        <p:spPr>
          <a:xfrm>
            <a:off x="447698" y="1278466"/>
            <a:ext cx="5301170" cy="3046988"/>
          </a:xfrm>
          <a:prstGeom prst="rect">
            <a:avLst/>
          </a:prstGeom>
          <a:noFill/>
        </p:spPr>
        <p:txBody>
          <a:bodyPr wrap="square">
            <a:spAutoFit/>
          </a:bodyPr>
          <a:lstStyle/>
          <a:p>
            <a:r>
              <a:rPr lang="en-PH" sz="2400" dirty="0"/>
              <a:t>Parallel systems improve processing and I/O speeds by using a </a:t>
            </a:r>
            <a:r>
              <a:rPr lang="en-PH" sz="2400" b="1" dirty="0">
                <a:solidFill>
                  <a:srgbClr val="0070C0"/>
                </a:solidFill>
              </a:rPr>
              <a:t>large number of computers in parallel</a:t>
            </a:r>
            <a:r>
              <a:rPr lang="en-PH" sz="2400" dirty="0"/>
              <a:t>. </a:t>
            </a:r>
          </a:p>
          <a:p>
            <a:endParaRPr lang="en-PH" sz="2400" dirty="0"/>
          </a:p>
          <a:p>
            <a:r>
              <a:rPr lang="en-PH" sz="2400" dirty="0"/>
              <a:t>Parallel machines are becoming increasingly common, making the study of parallel database systems correspondingly more important. </a:t>
            </a:r>
          </a:p>
        </p:txBody>
      </p:sp>
      <p:pic>
        <p:nvPicPr>
          <p:cNvPr id="11" name="Picture 10" descr="A diagram of a computer network&#10;&#10;Description automatically generated">
            <a:extLst>
              <a:ext uri="{FF2B5EF4-FFF2-40B4-BE49-F238E27FC236}">
                <a16:creationId xmlns:a16="http://schemas.microsoft.com/office/drawing/2014/main" id="{F1651DF6-0230-AF9E-74C4-3AD9B84C35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6846" y="1257300"/>
            <a:ext cx="3759200" cy="2171700"/>
          </a:xfrm>
          <a:prstGeom prst="rect">
            <a:avLst/>
          </a:prstGeom>
        </p:spPr>
      </p:pic>
    </p:spTree>
    <p:extLst>
      <p:ext uri="{BB962C8B-B14F-4D97-AF65-F5344CB8AC3E}">
        <p14:creationId xmlns:p14="http://schemas.microsoft.com/office/powerpoint/2010/main" val="9488262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PH" sz="5000" b="1" dirty="0"/>
              <a:t>Parallel Systems</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6" name="TextBox 5">
            <a:extLst>
              <a:ext uri="{FF2B5EF4-FFF2-40B4-BE49-F238E27FC236}">
                <a16:creationId xmlns:a16="http://schemas.microsoft.com/office/drawing/2014/main" id="{903ADF3A-39B9-6D8D-640F-BF3E7F9EF65C}"/>
              </a:ext>
            </a:extLst>
          </p:cNvPr>
          <p:cNvSpPr txBox="1"/>
          <p:nvPr/>
        </p:nvSpPr>
        <p:spPr>
          <a:xfrm>
            <a:off x="447698" y="1278466"/>
            <a:ext cx="5301170" cy="1938992"/>
          </a:xfrm>
          <a:prstGeom prst="rect">
            <a:avLst/>
          </a:prstGeom>
          <a:noFill/>
        </p:spPr>
        <p:txBody>
          <a:bodyPr wrap="square">
            <a:spAutoFit/>
          </a:bodyPr>
          <a:lstStyle/>
          <a:p>
            <a:r>
              <a:rPr lang="en-PH" sz="2400" dirty="0"/>
              <a:t>In parallel processing, many </a:t>
            </a:r>
            <a:r>
              <a:rPr lang="en-PH" sz="2400" b="1" dirty="0">
                <a:solidFill>
                  <a:srgbClr val="0070C0"/>
                </a:solidFill>
              </a:rPr>
              <a:t>operations are performed simultaneously</a:t>
            </a:r>
            <a:r>
              <a:rPr lang="en-PH" sz="2400" dirty="0"/>
              <a:t>, as opposed to serial processing, in which the computational steps are performed sequentially. </a:t>
            </a:r>
          </a:p>
        </p:txBody>
      </p:sp>
      <p:pic>
        <p:nvPicPr>
          <p:cNvPr id="11" name="Picture 10" descr="A diagram of a computer network&#10;&#10;Description automatically generated">
            <a:extLst>
              <a:ext uri="{FF2B5EF4-FFF2-40B4-BE49-F238E27FC236}">
                <a16:creationId xmlns:a16="http://schemas.microsoft.com/office/drawing/2014/main" id="{F1651DF6-0230-AF9E-74C4-3AD9B84C35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6846" y="1257300"/>
            <a:ext cx="3759200" cy="2171700"/>
          </a:xfrm>
          <a:prstGeom prst="rect">
            <a:avLst/>
          </a:prstGeom>
        </p:spPr>
      </p:pic>
    </p:spTree>
    <p:extLst>
      <p:ext uri="{BB962C8B-B14F-4D97-AF65-F5344CB8AC3E}">
        <p14:creationId xmlns:p14="http://schemas.microsoft.com/office/powerpoint/2010/main" val="1687489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PH" sz="5000" b="1" dirty="0"/>
              <a:t>Parallel Systems</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6" name="TextBox 5">
            <a:extLst>
              <a:ext uri="{FF2B5EF4-FFF2-40B4-BE49-F238E27FC236}">
                <a16:creationId xmlns:a16="http://schemas.microsoft.com/office/drawing/2014/main" id="{903ADF3A-39B9-6D8D-640F-BF3E7F9EF65C}"/>
              </a:ext>
            </a:extLst>
          </p:cNvPr>
          <p:cNvSpPr txBox="1"/>
          <p:nvPr/>
        </p:nvSpPr>
        <p:spPr>
          <a:xfrm>
            <a:off x="447698" y="1278466"/>
            <a:ext cx="5301170" cy="3785652"/>
          </a:xfrm>
          <a:prstGeom prst="rect">
            <a:avLst/>
          </a:prstGeom>
          <a:noFill/>
        </p:spPr>
        <p:txBody>
          <a:bodyPr wrap="square">
            <a:spAutoFit/>
          </a:bodyPr>
          <a:lstStyle/>
          <a:p>
            <a:r>
              <a:rPr lang="en-PH" sz="2400" dirty="0"/>
              <a:t>It is not practical to share memory between a large number of processors. </a:t>
            </a:r>
          </a:p>
          <a:p>
            <a:endParaRPr lang="en-PH" sz="2400" dirty="0"/>
          </a:p>
          <a:p>
            <a:r>
              <a:rPr lang="en-PH" sz="2400" dirty="0"/>
              <a:t>As a result, massively parallel computers are typically built using a large number of computers, </a:t>
            </a:r>
            <a:r>
              <a:rPr lang="en-PH" sz="2400" b="1" dirty="0">
                <a:solidFill>
                  <a:srgbClr val="0070C0"/>
                </a:solidFill>
              </a:rPr>
              <a:t>each of which has its own memory, and often, its own set of disks</a:t>
            </a:r>
            <a:r>
              <a:rPr lang="en-PH" sz="2400" dirty="0"/>
              <a:t>. </a:t>
            </a:r>
          </a:p>
          <a:p>
            <a:endParaRPr lang="en-PH" sz="2400" dirty="0"/>
          </a:p>
          <a:p>
            <a:r>
              <a:rPr lang="en-PH" sz="2400" dirty="0"/>
              <a:t>Each such computer is referred to as a </a:t>
            </a:r>
            <a:r>
              <a:rPr lang="en-PH" sz="2400" b="1" dirty="0">
                <a:solidFill>
                  <a:srgbClr val="0070C0"/>
                </a:solidFill>
              </a:rPr>
              <a:t>node</a:t>
            </a:r>
            <a:r>
              <a:rPr lang="en-PH" sz="2400" dirty="0"/>
              <a:t> in the system. </a:t>
            </a:r>
          </a:p>
        </p:txBody>
      </p:sp>
      <p:pic>
        <p:nvPicPr>
          <p:cNvPr id="11" name="Picture 10" descr="A diagram of a computer network&#10;&#10;Description automatically generated">
            <a:extLst>
              <a:ext uri="{FF2B5EF4-FFF2-40B4-BE49-F238E27FC236}">
                <a16:creationId xmlns:a16="http://schemas.microsoft.com/office/drawing/2014/main" id="{F1651DF6-0230-AF9E-74C4-3AD9B84C35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6846" y="1257300"/>
            <a:ext cx="3759200" cy="2171700"/>
          </a:xfrm>
          <a:prstGeom prst="rect">
            <a:avLst/>
          </a:prstGeom>
        </p:spPr>
      </p:pic>
    </p:spTree>
    <p:extLst>
      <p:ext uri="{BB962C8B-B14F-4D97-AF65-F5344CB8AC3E}">
        <p14:creationId xmlns:p14="http://schemas.microsoft.com/office/powerpoint/2010/main" val="3856192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PH" sz="5000" b="1" dirty="0"/>
              <a:t>Parallel Systems</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6" name="TextBox 5">
            <a:extLst>
              <a:ext uri="{FF2B5EF4-FFF2-40B4-BE49-F238E27FC236}">
                <a16:creationId xmlns:a16="http://schemas.microsoft.com/office/drawing/2014/main" id="{903ADF3A-39B9-6D8D-640F-BF3E7F9EF65C}"/>
              </a:ext>
            </a:extLst>
          </p:cNvPr>
          <p:cNvSpPr txBox="1"/>
          <p:nvPr/>
        </p:nvSpPr>
        <p:spPr>
          <a:xfrm>
            <a:off x="447698" y="1278466"/>
            <a:ext cx="5301170" cy="3046988"/>
          </a:xfrm>
          <a:prstGeom prst="rect">
            <a:avLst/>
          </a:prstGeom>
          <a:noFill/>
        </p:spPr>
        <p:txBody>
          <a:bodyPr wrap="square">
            <a:spAutoFit/>
          </a:bodyPr>
          <a:lstStyle/>
          <a:p>
            <a:r>
              <a:rPr lang="en-PH" sz="2400" dirty="0"/>
              <a:t>Parallel systems at the scale of hundreds to thousands of nodes or more are housed in a data center, which is a facility that houses a large number of servers.</a:t>
            </a:r>
          </a:p>
          <a:p>
            <a:endParaRPr lang="en-PH" sz="2400" dirty="0"/>
          </a:p>
          <a:p>
            <a:r>
              <a:rPr lang="en-PH" sz="2400" b="1" dirty="0">
                <a:solidFill>
                  <a:srgbClr val="0070C0"/>
                </a:solidFill>
              </a:rPr>
              <a:t>Data centers </a:t>
            </a:r>
            <a:r>
              <a:rPr lang="en-PH" sz="2400" dirty="0"/>
              <a:t>provide high-speed network connectivity within the data center, as well as to the outside world </a:t>
            </a:r>
          </a:p>
        </p:txBody>
      </p:sp>
      <p:pic>
        <p:nvPicPr>
          <p:cNvPr id="3" name="Picture 2" descr="A room with many lockers&#10;&#10;Description automatically generated">
            <a:extLst>
              <a:ext uri="{FF2B5EF4-FFF2-40B4-BE49-F238E27FC236}">
                <a16:creationId xmlns:a16="http://schemas.microsoft.com/office/drawing/2014/main" id="{3BB1CAA6-1B3D-0052-BE05-BD76E90C05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409973"/>
            <a:ext cx="5651500" cy="2597707"/>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085200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567267" y="189302"/>
            <a:ext cx="10100733" cy="855727"/>
          </a:xfrm>
        </p:spPr>
        <p:txBody>
          <a:bodyPr>
            <a:noAutofit/>
          </a:bodyPr>
          <a:lstStyle/>
          <a:p>
            <a:pPr algn="l"/>
            <a:r>
              <a:rPr lang="en-GB" sz="4000" b="1" dirty="0">
                <a:latin typeface="Calibri Light (Headings)"/>
              </a:rPr>
              <a:t>Outline</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6" name="Title 1">
            <a:extLst>
              <a:ext uri="{FF2B5EF4-FFF2-40B4-BE49-F238E27FC236}">
                <a16:creationId xmlns:a16="http://schemas.microsoft.com/office/drawing/2014/main" id="{F66935D5-92FC-8651-8622-AD824107F9FA}"/>
              </a:ext>
            </a:extLst>
          </p:cNvPr>
          <p:cNvSpPr txBox="1">
            <a:spLocks/>
          </p:cNvSpPr>
          <p:nvPr/>
        </p:nvSpPr>
        <p:spPr>
          <a:xfrm>
            <a:off x="459205" y="1270274"/>
            <a:ext cx="11273589" cy="4317452"/>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2800" i="0" dirty="0">
              <a:solidFill>
                <a:srgbClr val="252C33"/>
              </a:solidFill>
              <a:effectLst/>
              <a:latin typeface="Calibri Light (Headings)"/>
            </a:endParaRPr>
          </a:p>
          <a:p>
            <a:pPr marL="457200" indent="-457200" algn="l">
              <a:buFont typeface="Wingdings" pitchFamily="2" charset="2"/>
              <a:buChar char="Ø"/>
            </a:pPr>
            <a:endParaRPr lang="en-US" sz="2800" b="1" dirty="0">
              <a:latin typeface="Calibri Light (Headings)"/>
            </a:endParaRPr>
          </a:p>
          <a:p>
            <a:pPr marL="457200" indent="-457200" algn="l">
              <a:buFont typeface="Wingdings" pitchFamily="2" charset="2"/>
              <a:buChar char="Ø"/>
            </a:pPr>
            <a:r>
              <a:rPr lang="en-US" sz="2800" b="1" dirty="0">
                <a:latin typeface="Calibri Light (Headings)"/>
              </a:rPr>
              <a:t>Centralized Database Systems</a:t>
            </a:r>
            <a:endParaRPr lang="en-US" sz="2800" b="1" i="0" dirty="0">
              <a:effectLst/>
              <a:latin typeface="Calibri Light (Headings)"/>
            </a:endParaRPr>
          </a:p>
          <a:p>
            <a:pPr marL="457200" indent="-457200" algn="l">
              <a:buFont typeface="Wingdings" pitchFamily="2" charset="2"/>
              <a:buChar char="Ø"/>
            </a:pPr>
            <a:endParaRPr lang="en-US" sz="2800" b="1" dirty="0">
              <a:latin typeface="Calibri Light (Headings)"/>
            </a:endParaRPr>
          </a:p>
          <a:p>
            <a:pPr marL="457200" indent="-457200" algn="l">
              <a:buFont typeface="Wingdings" pitchFamily="2" charset="2"/>
              <a:buChar char="Ø"/>
            </a:pPr>
            <a:r>
              <a:rPr lang="en-US" sz="2800" dirty="0">
                <a:solidFill>
                  <a:schemeClr val="bg2">
                    <a:lumMod val="75000"/>
                  </a:schemeClr>
                </a:solidFill>
                <a:latin typeface="Calibri Light (Headings)"/>
              </a:rPr>
              <a:t>Server System Architecture</a:t>
            </a:r>
            <a:endParaRPr lang="en-US" sz="2800" i="0" dirty="0">
              <a:solidFill>
                <a:schemeClr val="bg2">
                  <a:lumMod val="75000"/>
                </a:schemeClr>
              </a:solidFill>
              <a:effectLst/>
              <a:latin typeface="Calibri Light (Headings)"/>
            </a:endParaRPr>
          </a:p>
          <a:p>
            <a:pPr marL="457200" indent="-457200" algn="l">
              <a:buFont typeface="Wingdings" pitchFamily="2" charset="2"/>
              <a:buChar char="Ø"/>
            </a:pPr>
            <a:endParaRPr lang="en-US" sz="2800" b="1" dirty="0">
              <a:latin typeface="Calibri Light (Headings)"/>
            </a:endParaRPr>
          </a:p>
          <a:p>
            <a:pPr marL="457200" indent="-457200" algn="l">
              <a:buFont typeface="Wingdings" pitchFamily="2" charset="2"/>
              <a:buChar char="Ø"/>
            </a:pPr>
            <a:r>
              <a:rPr lang="en-US" sz="2800" dirty="0">
                <a:solidFill>
                  <a:schemeClr val="bg2">
                    <a:lumMod val="75000"/>
                  </a:schemeClr>
                </a:solidFill>
                <a:latin typeface="Calibri Light (Headings)"/>
              </a:rPr>
              <a:t>Parallel Database Systems</a:t>
            </a:r>
          </a:p>
          <a:p>
            <a:pPr marL="457200" indent="-457200" algn="l">
              <a:buFont typeface="Wingdings" pitchFamily="2" charset="2"/>
              <a:buChar char="Ø"/>
            </a:pPr>
            <a:endParaRPr lang="en-US" sz="2800" i="0" dirty="0">
              <a:solidFill>
                <a:schemeClr val="bg2">
                  <a:lumMod val="75000"/>
                </a:schemeClr>
              </a:solidFill>
              <a:effectLst/>
              <a:latin typeface="Calibri Light (Headings)"/>
            </a:endParaRPr>
          </a:p>
          <a:p>
            <a:pPr marL="457200" indent="-457200" algn="l">
              <a:buFont typeface="Wingdings" pitchFamily="2" charset="2"/>
              <a:buChar char="Ø"/>
            </a:pPr>
            <a:r>
              <a:rPr lang="en-US" sz="2800" dirty="0">
                <a:solidFill>
                  <a:schemeClr val="bg2">
                    <a:lumMod val="75000"/>
                  </a:schemeClr>
                </a:solidFill>
                <a:latin typeface="Calibri Light (Headings)"/>
              </a:rPr>
              <a:t>Distributed Database Systems</a:t>
            </a:r>
            <a:endParaRPr lang="en-US" sz="2800" i="0" dirty="0">
              <a:solidFill>
                <a:schemeClr val="bg2">
                  <a:lumMod val="75000"/>
                </a:schemeClr>
              </a:solidFill>
              <a:effectLst/>
              <a:latin typeface="Calibri Light (Headings)"/>
            </a:endParaRPr>
          </a:p>
          <a:p>
            <a:pPr algn="l"/>
            <a:endParaRPr lang="en-US" sz="2800" b="0" i="0" dirty="0">
              <a:solidFill>
                <a:srgbClr val="636C8B"/>
              </a:solidFill>
              <a:effectLst/>
              <a:latin typeface="Calibri Light (Headings)"/>
            </a:endParaRPr>
          </a:p>
          <a:p>
            <a:pPr algn="l"/>
            <a:endParaRPr lang="en-US" sz="2800" dirty="0">
              <a:solidFill>
                <a:srgbClr val="636C8B"/>
              </a:solidFill>
              <a:latin typeface="Calibri Light (Headings)"/>
            </a:endParaRPr>
          </a:p>
          <a:p>
            <a:pPr algn="l"/>
            <a:endParaRPr lang="en-US" sz="2800" b="0" i="0" dirty="0">
              <a:solidFill>
                <a:schemeClr val="bg2">
                  <a:lumMod val="75000"/>
                </a:schemeClr>
              </a:solidFill>
              <a:effectLst/>
              <a:latin typeface="Calibri Light (Headings)"/>
            </a:endParaRPr>
          </a:p>
          <a:p>
            <a:pPr marL="457200" indent="-457200" algn="l">
              <a:buFont typeface="Wingdings" pitchFamily="2" charset="2"/>
              <a:buChar char="Ø"/>
            </a:pPr>
            <a:endParaRPr lang="en-US" sz="2800" b="0" i="0" dirty="0">
              <a:solidFill>
                <a:schemeClr val="bg2">
                  <a:lumMod val="75000"/>
                </a:schemeClr>
              </a:solidFill>
              <a:effectLst/>
              <a:latin typeface="Calibri Light (Headings)"/>
            </a:endParaRPr>
          </a:p>
        </p:txBody>
      </p:sp>
    </p:spTree>
    <p:extLst>
      <p:ext uri="{BB962C8B-B14F-4D97-AF65-F5344CB8AC3E}">
        <p14:creationId xmlns:p14="http://schemas.microsoft.com/office/powerpoint/2010/main" val="1172068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PH" sz="5000" b="1" dirty="0"/>
              <a:t>Parallel Systems</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6" name="TextBox 5">
            <a:extLst>
              <a:ext uri="{FF2B5EF4-FFF2-40B4-BE49-F238E27FC236}">
                <a16:creationId xmlns:a16="http://schemas.microsoft.com/office/drawing/2014/main" id="{903ADF3A-39B9-6D8D-640F-BF3E7F9EF65C}"/>
              </a:ext>
            </a:extLst>
          </p:cNvPr>
          <p:cNvSpPr txBox="1"/>
          <p:nvPr/>
        </p:nvSpPr>
        <p:spPr>
          <a:xfrm>
            <a:off x="447697" y="1278466"/>
            <a:ext cx="11083903" cy="4939814"/>
          </a:xfrm>
          <a:prstGeom prst="rect">
            <a:avLst/>
          </a:prstGeom>
          <a:noFill/>
        </p:spPr>
        <p:txBody>
          <a:bodyPr wrap="square">
            <a:spAutoFit/>
          </a:bodyPr>
          <a:lstStyle/>
          <a:p>
            <a:r>
              <a:rPr lang="en-PH" sz="2100" dirty="0"/>
              <a:t>There are several architectural models for parallel machines.</a:t>
            </a:r>
          </a:p>
          <a:p>
            <a:endParaRPr lang="en-PH" sz="2100" dirty="0"/>
          </a:p>
          <a:p>
            <a:r>
              <a:rPr lang="en-PH" sz="2100" b="1" dirty="0">
                <a:solidFill>
                  <a:srgbClr val="0070C0"/>
                </a:solidFill>
              </a:rPr>
              <a:t>Shared Memory </a:t>
            </a:r>
          </a:p>
          <a:p>
            <a:r>
              <a:rPr lang="en-PH" sz="2100" dirty="0"/>
              <a:t>All the processors share a common memory </a:t>
            </a:r>
          </a:p>
          <a:p>
            <a:endParaRPr lang="en-PH" sz="2100" dirty="0"/>
          </a:p>
          <a:p>
            <a:r>
              <a:rPr lang="en-PH" sz="2100" b="1" dirty="0">
                <a:solidFill>
                  <a:srgbClr val="0070C0"/>
                </a:solidFill>
              </a:rPr>
              <a:t>Shared Disk</a:t>
            </a:r>
          </a:p>
          <a:p>
            <a:r>
              <a:rPr lang="en-PH" sz="2100" dirty="0"/>
              <a:t>A set of nodes that share a common set of disks. Each node has its own processor and memory </a:t>
            </a:r>
          </a:p>
          <a:p>
            <a:endParaRPr lang="en-PH" sz="2100" dirty="0">
              <a:solidFill>
                <a:srgbClr val="0070C0"/>
              </a:solidFill>
            </a:endParaRPr>
          </a:p>
          <a:p>
            <a:r>
              <a:rPr lang="en-PH" sz="2100" b="1" dirty="0">
                <a:solidFill>
                  <a:srgbClr val="0070C0"/>
                </a:solidFill>
              </a:rPr>
              <a:t>Shared Nothing</a:t>
            </a:r>
          </a:p>
          <a:p>
            <a:r>
              <a:rPr lang="en-PH" sz="2100" dirty="0"/>
              <a:t>A set of nodes that share neither a common memory nor common disk </a:t>
            </a:r>
          </a:p>
          <a:p>
            <a:endParaRPr lang="en-PH" sz="2100" dirty="0"/>
          </a:p>
          <a:p>
            <a:r>
              <a:rPr lang="en-PH" sz="2100" b="1" dirty="0">
                <a:solidFill>
                  <a:srgbClr val="0070C0"/>
                </a:solidFill>
              </a:rPr>
              <a:t>Hierarchical</a:t>
            </a:r>
          </a:p>
          <a:p>
            <a:r>
              <a:rPr lang="en-PH" sz="2100" dirty="0"/>
              <a:t>This model is a hybrid of the preceding three architectures </a:t>
            </a:r>
          </a:p>
          <a:p>
            <a:endParaRPr lang="en-PH" sz="2100" dirty="0"/>
          </a:p>
          <a:p>
            <a:endParaRPr lang="en-PH" sz="2100" dirty="0"/>
          </a:p>
        </p:txBody>
      </p:sp>
    </p:spTree>
    <p:extLst>
      <p:ext uri="{BB962C8B-B14F-4D97-AF65-F5344CB8AC3E}">
        <p14:creationId xmlns:p14="http://schemas.microsoft.com/office/powerpoint/2010/main" val="3206830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PH" sz="5000" b="1" dirty="0"/>
              <a:t>Shared Memory</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pic>
        <p:nvPicPr>
          <p:cNvPr id="11" name="Picture 10" descr="A diagram of a computer network&#10;&#10;Description automatically generated">
            <a:extLst>
              <a:ext uri="{FF2B5EF4-FFF2-40B4-BE49-F238E27FC236}">
                <a16:creationId xmlns:a16="http://schemas.microsoft.com/office/drawing/2014/main" id="{71E7D1B9-23B9-BC86-E0A7-16C9DFC186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4833" y="1595657"/>
            <a:ext cx="5122333" cy="2959186"/>
          </a:xfrm>
          <a:prstGeom prst="rect">
            <a:avLst/>
          </a:prstGeom>
        </p:spPr>
      </p:pic>
    </p:spTree>
    <p:extLst>
      <p:ext uri="{BB962C8B-B14F-4D97-AF65-F5344CB8AC3E}">
        <p14:creationId xmlns:p14="http://schemas.microsoft.com/office/powerpoint/2010/main" val="41972641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PH" sz="5000" b="1" dirty="0"/>
              <a:t>Shared Disk</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pic>
        <p:nvPicPr>
          <p:cNvPr id="9" name="Picture 8" descr="A diagram of a computer network&#10;&#10;Description automatically generated">
            <a:extLst>
              <a:ext uri="{FF2B5EF4-FFF2-40B4-BE49-F238E27FC236}">
                <a16:creationId xmlns:a16="http://schemas.microsoft.com/office/drawing/2014/main" id="{B30B9976-4703-60A5-62EB-7BA2C565C9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3810" y="1396776"/>
            <a:ext cx="5204380" cy="3869490"/>
          </a:xfrm>
          <a:prstGeom prst="rect">
            <a:avLst/>
          </a:prstGeom>
        </p:spPr>
      </p:pic>
    </p:spTree>
    <p:extLst>
      <p:ext uri="{BB962C8B-B14F-4D97-AF65-F5344CB8AC3E}">
        <p14:creationId xmlns:p14="http://schemas.microsoft.com/office/powerpoint/2010/main" val="879345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PH" sz="5000" b="1" dirty="0"/>
              <a:t>Shared Nothing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pic>
        <p:nvPicPr>
          <p:cNvPr id="7" name="Picture 6" descr="A diagram of a computer network&#10;&#10;Description automatically generated">
            <a:extLst>
              <a:ext uri="{FF2B5EF4-FFF2-40B4-BE49-F238E27FC236}">
                <a16:creationId xmlns:a16="http://schemas.microsoft.com/office/drawing/2014/main" id="{0822AFB7-8383-25BA-D240-3E5011B627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975" y="1308035"/>
            <a:ext cx="5226050" cy="4391925"/>
          </a:xfrm>
          <a:prstGeom prst="rect">
            <a:avLst/>
          </a:prstGeom>
        </p:spPr>
      </p:pic>
    </p:spTree>
    <p:extLst>
      <p:ext uri="{BB962C8B-B14F-4D97-AF65-F5344CB8AC3E}">
        <p14:creationId xmlns:p14="http://schemas.microsoft.com/office/powerpoint/2010/main" val="32507687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567267" y="189302"/>
            <a:ext cx="10100733" cy="855727"/>
          </a:xfrm>
        </p:spPr>
        <p:txBody>
          <a:bodyPr>
            <a:noAutofit/>
          </a:bodyPr>
          <a:lstStyle/>
          <a:p>
            <a:pPr algn="l"/>
            <a:r>
              <a:rPr lang="en-GB" sz="4000" b="1" dirty="0">
                <a:latin typeface="Calibri Light (Headings)"/>
              </a:rPr>
              <a:t>Outline</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6" name="Title 1">
            <a:extLst>
              <a:ext uri="{FF2B5EF4-FFF2-40B4-BE49-F238E27FC236}">
                <a16:creationId xmlns:a16="http://schemas.microsoft.com/office/drawing/2014/main" id="{F66935D5-92FC-8651-8622-AD824107F9FA}"/>
              </a:ext>
            </a:extLst>
          </p:cNvPr>
          <p:cNvSpPr txBox="1">
            <a:spLocks/>
          </p:cNvSpPr>
          <p:nvPr/>
        </p:nvSpPr>
        <p:spPr>
          <a:xfrm>
            <a:off x="459205" y="1270274"/>
            <a:ext cx="11273589" cy="4317452"/>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2800" i="0" dirty="0">
              <a:solidFill>
                <a:srgbClr val="252C33"/>
              </a:solidFill>
              <a:effectLst/>
              <a:latin typeface="Calibri Light (Headings)"/>
            </a:endParaRPr>
          </a:p>
          <a:p>
            <a:pPr marL="457200" indent="-457200" algn="l">
              <a:buFont typeface="Wingdings" pitchFamily="2" charset="2"/>
              <a:buChar char="Ø"/>
            </a:pPr>
            <a:endParaRPr lang="en-US" sz="2800" b="1" dirty="0">
              <a:latin typeface="Calibri Light (Headings)"/>
            </a:endParaRPr>
          </a:p>
          <a:p>
            <a:pPr marL="457200" indent="-457200" algn="l">
              <a:buFont typeface="Wingdings" pitchFamily="2" charset="2"/>
              <a:buChar char="Ø"/>
            </a:pPr>
            <a:r>
              <a:rPr lang="en-US" sz="2800" dirty="0">
                <a:solidFill>
                  <a:schemeClr val="bg2">
                    <a:lumMod val="75000"/>
                  </a:schemeClr>
                </a:solidFill>
                <a:latin typeface="Calibri Light (Headings)"/>
              </a:rPr>
              <a:t>Centralized Database Systems</a:t>
            </a:r>
            <a:endParaRPr lang="en-US" sz="2800" i="0" dirty="0">
              <a:solidFill>
                <a:schemeClr val="bg2">
                  <a:lumMod val="75000"/>
                </a:schemeClr>
              </a:solidFill>
              <a:effectLst/>
              <a:latin typeface="Calibri Light (Headings)"/>
            </a:endParaRPr>
          </a:p>
          <a:p>
            <a:pPr marL="457200" indent="-457200" algn="l">
              <a:buFont typeface="Wingdings" pitchFamily="2" charset="2"/>
              <a:buChar char="Ø"/>
            </a:pPr>
            <a:endParaRPr lang="en-US" sz="2800" b="1" dirty="0">
              <a:latin typeface="Calibri Light (Headings)"/>
            </a:endParaRPr>
          </a:p>
          <a:p>
            <a:pPr marL="457200" indent="-457200" algn="l">
              <a:buFont typeface="Wingdings" pitchFamily="2" charset="2"/>
              <a:buChar char="Ø"/>
            </a:pPr>
            <a:r>
              <a:rPr lang="en-US" sz="2800" dirty="0">
                <a:solidFill>
                  <a:schemeClr val="bg2">
                    <a:lumMod val="75000"/>
                  </a:schemeClr>
                </a:solidFill>
                <a:latin typeface="Calibri Light (Headings)"/>
              </a:rPr>
              <a:t>Server System Architecture</a:t>
            </a:r>
            <a:endParaRPr lang="en-US" sz="2800" i="0" dirty="0">
              <a:solidFill>
                <a:schemeClr val="bg2">
                  <a:lumMod val="75000"/>
                </a:schemeClr>
              </a:solidFill>
              <a:effectLst/>
              <a:latin typeface="Calibri Light (Headings)"/>
            </a:endParaRPr>
          </a:p>
          <a:p>
            <a:pPr marL="457200" indent="-457200" algn="l">
              <a:buFont typeface="Wingdings" pitchFamily="2" charset="2"/>
              <a:buChar char="Ø"/>
            </a:pPr>
            <a:endParaRPr lang="en-US" sz="2800" b="1" dirty="0">
              <a:latin typeface="Calibri Light (Headings)"/>
            </a:endParaRPr>
          </a:p>
          <a:p>
            <a:pPr marL="457200" indent="-457200" algn="l">
              <a:buFont typeface="Wingdings" pitchFamily="2" charset="2"/>
              <a:buChar char="Ø"/>
            </a:pPr>
            <a:r>
              <a:rPr lang="en-US" sz="2800" dirty="0">
                <a:solidFill>
                  <a:schemeClr val="bg2">
                    <a:lumMod val="75000"/>
                  </a:schemeClr>
                </a:solidFill>
                <a:latin typeface="Calibri Light (Headings)"/>
              </a:rPr>
              <a:t>Parallel Database Systems</a:t>
            </a:r>
          </a:p>
          <a:p>
            <a:pPr marL="457200" indent="-457200" algn="l">
              <a:buFont typeface="Wingdings" pitchFamily="2" charset="2"/>
              <a:buChar char="Ø"/>
            </a:pPr>
            <a:endParaRPr lang="en-US" sz="2800" i="0" dirty="0">
              <a:solidFill>
                <a:schemeClr val="bg2">
                  <a:lumMod val="75000"/>
                </a:schemeClr>
              </a:solidFill>
              <a:effectLst/>
              <a:latin typeface="Calibri Light (Headings)"/>
            </a:endParaRPr>
          </a:p>
          <a:p>
            <a:pPr marL="457200" indent="-457200" algn="l">
              <a:buFont typeface="Wingdings" pitchFamily="2" charset="2"/>
              <a:buChar char="Ø"/>
            </a:pPr>
            <a:r>
              <a:rPr lang="en-US" sz="2800" b="1" dirty="0">
                <a:latin typeface="Calibri Light (Headings)"/>
              </a:rPr>
              <a:t>Distributed Database Systems</a:t>
            </a:r>
            <a:endParaRPr lang="en-US" sz="2800" b="1" i="0" dirty="0">
              <a:effectLst/>
              <a:latin typeface="Calibri Light (Headings)"/>
            </a:endParaRPr>
          </a:p>
          <a:p>
            <a:pPr algn="l"/>
            <a:endParaRPr lang="en-US" sz="2800" b="0" i="0" dirty="0">
              <a:solidFill>
                <a:srgbClr val="636C8B"/>
              </a:solidFill>
              <a:effectLst/>
              <a:latin typeface="Calibri Light (Headings)"/>
            </a:endParaRPr>
          </a:p>
          <a:p>
            <a:pPr algn="l"/>
            <a:endParaRPr lang="en-US" sz="2800" dirty="0">
              <a:solidFill>
                <a:srgbClr val="636C8B"/>
              </a:solidFill>
              <a:latin typeface="Calibri Light (Headings)"/>
            </a:endParaRPr>
          </a:p>
          <a:p>
            <a:pPr algn="l"/>
            <a:endParaRPr lang="en-US" sz="2800" b="0" i="0" dirty="0">
              <a:solidFill>
                <a:schemeClr val="bg2">
                  <a:lumMod val="75000"/>
                </a:schemeClr>
              </a:solidFill>
              <a:effectLst/>
              <a:latin typeface="Calibri Light (Headings)"/>
            </a:endParaRPr>
          </a:p>
          <a:p>
            <a:pPr marL="457200" indent="-457200" algn="l">
              <a:buFont typeface="Wingdings" pitchFamily="2" charset="2"/>
              <a:buChar char="Ø"/>
            </a:pPr>
            <a:endParaRPr lang="en-US" sz="2800" b="0" i="0" dirty="0">
              <a:solidFill>
                <a:schemeClr val="bg2">
                  <a:lumMod val="75000"/>
                </a:schemeClr>
              </a:solidFill>
              <a:effectLst/>
              <a:latin typeface="Calibri Light (Headings)"/>
            </a:endParaRPr>
          </a:p>
        </p:txBody>
      </p:sp>
    </p:spTree>
    <p:extLst>
      <p:ext uri="{BB962C8B-B14F-4D97-AF65-F5344CB8AC3E}">
        <p14:creationId xmlns:p14="http://schemas.microsoft.com/office/powerpoint/2010/main" val="10964942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PH" sz="5000" b="1" dirty="0"/>
              <a:t>Distributed Database System</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6" name="TextBox 5">
            <a:extLst>
              <a:ext uri="{FF2B5EF4-FFF2-40B4-BE49-F238E27FC236}">
                <a16:creationId xmlns:a16="http://schemas.microsoft.com/office/drawing/2014/main" id="{903ADF3A-39B9-6D8D-640F-BF3E7F9EF65C}"/>
              </a:ext>
            </a:extLst>
          </p:cNvPr>
          <p:cNvSpPr txBox="1"/>
          <p:nvPr/>
        </p:nvSpPr>
        <p:spPr>
          <a:xfrm>
            <a:off x="447697" y="1278466"/>
            <a:ext cx="6308703" cy="3416320"/>
          </a:xfrm>
          <a:prstGeom prst="rect">
            <a:avLst/>
          </a:prstGeom>
          <a:noFill/>
        </p:spPr>
        <p:txBody>
          <a:bodyPr wrap="square">
            <a:spAutoFit/>
          </a:bodyPr>
          <a:lstStyle/>
          <a:p>
            <a:r>
              <a:rPr lang="en-PH" sz="2400" dirty="0"/>
              <a:t>The database is stored on nodes located at geographically </a:t>
            </a:r>
            <a:r>
              <a:rPr lang="en-PH" sz="2400" b="1" dirty="0">
                <a:solidFill>
                  <a:srgbClr val="0070C0"/>
                </a:solidFill>
              </a:rPr>
              <a:t>separated sites</a:t>
            </a:r>
            <a:r>
              <a:rPr lang="en-PH" sz="2400" dirty="0"/>
              <a:t>. </a:t>
            </a:r>
          </a:p>
          <a:p>
            <a:endParaRPr lang="en-PH" sz="2400" dirty="0"/>
          </a:p>
          <a:p>
            <a:r>
              <a:rPr lang="en-PH" sz="2400" dirty="0"/>
              <a:t>The nodes in a distributed system communicate with one another through various communication media, such as high-speed private networks or the internet. </a:t>
            </a:r>
          </a:p>
          <a:p>
            <a:endParaRPr lang="en-PH" sz="2400" dirty="0"/>
          </a:p>
          <a:p>
            <a:r>
              <a:rPr lang="en-PH" sz="2400" dirty="0"/>
              <a:t>They do not share main memory or disks. </a:t>
            </a:r>
          </a:p>
        </p:txBody>
      </p:sp>
      <p:pic>
        <p:nvPicPr>
          <p:cNvPr id="3" name="Picture 9">
            <a:extLst>
              <a:ext uri="{FF2B5EF4-FFF2-40B4-BE49-F238E27FC236}">
                <a16:creationId xmlns:a16="http://schemas.microsoft.com/office/drawing/2014/main" id="{12786F27-5227-A071-7343-3282A35278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7365" y="1886090"/>
            <a:ext cx="4460167" cy="30858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32103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PH" sz="5000" b="1" dirty="0"/>
              <a:t>Distributed vs Parallel</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6" name="TextBox 5">
            <a:extLst>
              <a:ext uri="{FF2B5EF4-FFF2-40B4-BE49-F238E27FC236}">
                <a16:creationId xmlns:a16="http://schemas.microsoft.com/office/drawing/2014/main" id="{903ADF3A-39B9-6D8D-640F-BF3E7F9EF65C}"/>
              </a:ext>
            </a:extLst>
          </p:cNvPr>
          <p:cNvSpPr txBox="1"/>
          <p:nvPr/>
        </p:nvSpPr>
        <p:spPr>
          <a:xfrm>
            <a:off x="447697" y="1278466"/>
            <a:ext cx="6308703" cy="3046988"/>
          </a:xfrm>
          <a:prstGeom prst="rect">
            <a:avLst/>
          </a:prstGeom>
          <a:noFill/>
        </p:spPr>
        <p:txBody>
          <a:bodyPr wrap="square">
            <a:spAutoFit/>
          </a:bodyPr>
          <a:lstStyle/>
          <a:p>
            <a:r>
              <a:rPr lang="en-PH" sz="2400" dirty="0"/>
              <a:t>1. Distributed databases have sites that are </a:t>
            </a:r>
            <a:r>
              <a:rPr lang="en-PH" sz="2400" b="1" dirty="0">
                <a:solidFill>
                  <a:srgbClr val="0070C0"/>
                </a:solidFill>
              </a:rPr>
              <a:t>geographically separated</a:t>
            </a:r>
            <a:r>
              <a:rPr lang="en-PH" sz="2400" dirty="0"/>
              <a:t>. </a:t>
            </a:r>
          </a:p>
          <a:p>
            <a:endParaRPr lang="en-PH" sz="2400" dirty="0"/>
          </a:p>
          <a:p>
            <a:r>
              <a:rPr lang="en-PH" sz="2400" dirty="0"/>
              <a:t>As a result, the network connections have lower bandwidth, higher latency, and greater probability of failures, as compared to networks within a single data center.</a:t>
            </a:r>
            <a:br>
              <a:rPr lang="en-PH" sz="2400" dirty="0"/>
            </a:br>
            <a:endParaRPr lang="en-PH" sz="2400" dirty="0"/>
          </a:p>
        </p:txBody>
      </p:sp>
      <p:pic>
        <p:nvPicPr>
          <p:cNvPr id="3" name="Picture 9">
            <a:extLst>
              <a:ext uri="{FF2B5EF4-FFF2-40B4-BE49-F238E27FC236}">
                <a16:creationId xmlns:a16="http://schemas.microsoft.com/office/drawing/2014/main" id="{12786F27-5227-A071-7343-3282A35278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0432" y="1316206"/>
            <a:ext cx="4460167" cy="30858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0772081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PH" sz="5000" b="1" dirty="0"/>
              <a:t>Distributed Database System</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6" name="TextBox 5">
            <a:extLst>
              <a:ext uri="{FF2B5EF4-FFF2-40B4-BE49-F238E27FC236}">
                <a16:creationId xmlns:a16="http://schemas.microsoft.com/office/drawing/2014/main" id="{903ADF3A-39B9-6D8D-640F-BF3E7F9EF65C}"/>
              </a:ext>
            </a:extLst>
          </p:cNvPr>
          <p:cNvSpPr txBox="1"/>
          <p:nvPr/>
        </p:nvSpPr>
        <p:spPr>
          <a:xfrm>
            <a:off x="447697" y="1278466"/>
            <a:ext cx="6308703" cy="4939814"/>
          </a:xfrm>
          <a:prstGeom prst="rect">
            <a:avLst/>
          </a:prstGeom>
          <a:noFill/>
        </p:spPr>
        <p:txBody>
          <a:bodyPr wrap="square">
            <a:spAutoFit/>
          </a:bodyPr>
          <a:lstStyle/>
          <a:p>
            <a:r>
              <a:rPr lang="en-PH" sz="2100" dirty="0"/>
              <a:t>2. Parallel database systems address the problem of node failure.</a:t>
            </a:r>
          </a:p>
          <a:p>
            <a:endParaRPr lang="en-PH" sz="2100" dirty="0"/>
          </a:p>
          <a:p>
            <a:r>
              <a:rPr lang="en-PH" sz="2100" dirty="0"/>
              <a:t>Failures, particularly those due to earthquakes, fires, or other natural disasters, may affect an entire data center, causing failure of a large number of nodes </a:t>
            </a:r>
          </a:p>
          <a:p>
            <a:endParaRPr lang="en-PH" sz="2100" dirty="0"/>
          </a:p>
          <a:p>
            <a:r>
              <a:rPr lang="en-PH" sz="2100" dirty="0"/>
              <a:t>Distributed database systems need to continue working even in the event of failure of an entire data center, to ensure high availability. </a:t>
            </a:r>
          </a:p>
          <a:p>
            <a:endParaRPr lang="en-PH" sz="2100" dirty="0"/>
          </a:p>
          <a:p>
            <a:r>
              <a:rPr lang="en-PH" sz="2100" dirty="0"/>
              <a:t>This requires replication of data across geographically separated data centers, to ensure that a common natural disaster does not affect all the data centers. </a:t>
            </a:r>
          </a:p>
          <a:p>
            <a:endParaRPr lang="en-PH" sz="2100" dirty="0"/>
          </a:p>
        </p:txBody>
      </p:sp>
      <p:pic>
        <p:nvPicPr>
          <p:cNvPr id="7" name="Picture 6" descr="Cartoon of a room on fire&#10;&#10;Description automatically generated">
            <a:extLst>
              <a:ext uri="{FF2B5EF4-FFF2-40B4-BE49-F238E27FC236}">
                <a16:creationId xmlns:a16="http://schemas.microsoft.com/office/drawing/2014/main" id="{2F64D7CB-9181-FD4C-8DC5-B13808A290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2697" y="1278466"/>
            <a:ext cx="3738886" cy="2804165"/>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5596602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PH" sz="5000" b="1" dirty="0"/>
              <a:t>Distributed Database System</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6" name="TextBox 5">
            <a:extLst>
              <a:ext uri="{FF2B5EF4-FFF2-40B4-BE49-F238E27FC236}">
                <a16:creationId xmlns:a16="http://schemas.microsoft.com/office/drawing/2014/main" id="{903ADF3A-39B9-6D8D-640F-BF3E7F9EF65C}"/>
              </a:ext>
            </a:extLst>
          </p:cNvPr>
          <p:cNvSpPr txBox="1"/>
          <p:nvPr/>
        </p:nvSpPr>
        <p:spPr>
          <a:xfrm>
            <a:off x="447697" y="1278466"/>
            <a:ext cx="6308703" cy="1200329"/>
          </a:xfrm>
          <a:prstGeom prst="rect">
            <a:avLst/>
          </a:prstGeom>
          <a:noFill/>
        </p:spPr>
        <p:txBody>
          <a:bodyPr wrap="square">
            <a:spAutoFit/>
          </a:bodyPr>
          <a:lstStyle/>
          <a:p>
            <a:r>
              <a:rPr lang="en-PH" sz="2400" dirty="0"/>
              <a:t>3. Distributed databases may be </a:t>
            </a:r>
            <a:r>
              <a:rPr lang="en-PH" sz="2400" b="1" dirty="0">
                <a:solidFill>
                  <a:srgbClr val="0070C0"/>
                </a:solidFill>
              </a:rPr>
              <a:t>separately administered</a:t>
            </a:r>
            <a:r>
              <a:rPr lang="en-PH" sz="2400" dirty="0"/>
              <a:t>, with each site retaining some degree of autonomy of operation. </a:t>
            </a:r>
          </a:p>
        </p:txBody>
      </p:sp>
      <p:pic>
        <p:nvPicPr>
          <p:cNvPr id="7" name="Picture 6" descr="A person sitting at a computer with many people around it&#10;&#10;Description automatically generated">
            <a:extLst>
              <a:ext uri="{FF2B5EF4-FFF2-40B4-BE49-F238E27FC236}">
                <a16:creationId xmlns:a16="http://schemas.microsoft.com/office/drawing/2014/main" id="{758D4F47-A9F3-2C16-E2AF-C9D331BEE7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0767" y="1401348"/>
            <a:ext cx="5243536" cy="262176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37955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PH" sz="5000" b="1" dirty="0"/>
              <a:t>Distributed Database System</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6" name="TextBox 5">
            <a:extLst>
              <a:ext uri="{FF2B5EF4-FFF2-40B4-BE49-F238E27FC236}">
                <a16:creationId xmlns:a16="http://schemas.microsoft.com/office/drawing/2014/main" id="{903ADF3A-39B9-6D8D-640F-BF3E7F9EF65C}"/>
              </a:ext>
            </a:extLst>
          </p:cNvPr>
          <p:cNvSpPr txBox="1"/>
          <p:nvPr/>
        </p:nvSpPr>
        <p:spPr>
          <a:xfrm>
            <a:off x="447697" y="1278466"/>
            <a:ext cx="6308703" cy="1569660"/>
          </a:xfrm>
          <a:prstGeom prst="rect">
            <a:avLst/>
          </a:prstGeom>
          <a:noFill/>
        </p:spPr>
        <p:txBody>
          <a:bodyPr wrap="square">
            <a:spAutoFit/>
          </a:bodyPr>
          <a:lstStyle/>
          <a:p>
            <a:r>
              <a:rPr lang="en-PH" sz="2400" dirty="0"/>
              <a:t>4. Nodes in a distributed database tend to vary more in size and function, whereas parallel databases tend to have nodes that are of similar capacity. </a:t>
            </a:r>
          </a:p>
        </p:txBody>
      </p:sp>
      <p:pic>
        <p:nvPicPr>
          <p:cNvPr id="3" name="Picture 9">
            <a:extLst>
              <a:ext uri="{FF2B5EF4-FFF2-40B4-BE49-F238E27FC236}">
                <a16:creationId xmlns:a16="http://schemas.microsoft.com/office/drawing/2014/main" id="{12786F27-5227-A071-7343-3282A35278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7365" y="1886090"/>
            <a:ext cx="4460167" cy="30858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8539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Database System Architecture</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617818" y="1553349"/>
            <a:ext cx="10956363" cy="1051628"/>
          </a:xfrm>
        </p:spPr>
        <p:txBody>
          <a:bodyPr>
            <a:noAutofit/>
          </a:bodyPr>
          <a:lstStyle/>
          <a:p>
            <a:pPr algn="l"/>
            <a:r>
              <a:rPr lang="en-PH" dirty="0"/>
              <a:t>The architecture of a database system is greatly influenced by the underlying computer system on which it runs, in particular by such aspects as </a:t>
            </a:r>
            <a:r>
              <a:rPr lang="en-PH" b="1" dirty="0"/>
              <a:t>processor</a:t>
            </a:r>
            <a:r>
              <a:rPr lang="en-PH" dirty="0"/>
              <a:t> and </a:t>
            </a:r>
            <a:r>
              <a:rPr lang="en-PH" b="1" dirty="0"/>
              <a:t>memory </a:t>
            </a:r>
            <a:r>
              <a:rPr lang="en-PH" b="1" dirty="0" err="1"/>
              <a:t>archi</a:t>
            </a:r>
            <a:r>
              <a:rPr lang="en-PH" b="1" dirty="0"/>
              <a:t>- </a:t>
            </a:r>
            <a:r>
              <a:rPr lang="en-PH" b="1" dirty="0" err="1"/>
              <a:t>tecture</a:t>
            </a:r>
            <a:r>
              <a:rPr lang="en-PH" dirty="0"/>
              <a:t>, and </a:t>
            </a:r>
            <a:r>
              <a:rPr lang="en-PH" b="1" dirty="0"/>
              <a:t>networking</a:t>
            </a:r>
            <a:r>
              <a:rPr lang="en-PH" dirty="0"/>
              <a:t>, as well as by requirements of parallelism and distribution. </a:t>
            </a:r>
          </a:p>
        </p:txBody>
      </p:sp>
      <p:pic>
        <p:nvPicPr>
          <p:cNvPr id="5" name="Picture 4" descr="A group of people working on a computer&#10;&#10;Description automatically generated">
            <a:extLst>
              <a:ext uri="{FF2B5EF4-FFF2-40B4-BE49-F238E27FC236}">
                <a16:creationId xmlns:a16="http://schemas.microsoft.com/office/drawing/2014/main" id="{DD499F26-065B-2181-11B5-26CE7E03A9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6102" y="3113297"/>
            <a:ext cx="2822956" cy="2383315"/>
          </a:xfrm>
          <a:prstGeom prst="rect">
            <a:avLst/>
          </a:prstGeom>
          <a:effectLst>
            <a:outerShdw blurRad="50800" dist="38100" dir="5400000" algn="t" rotWithShape="0">
              <a:prstClr val="black">
                <a:alpha val="40000"/>
              </a:prstClr>
            </a:outerShdw>
          </a:effectLst>
        </p:spPr>
      </p:pic>
      <p:pic>
        <p:nvPicPr>
          <p:cNvPr id="8" name="Picture 7" descr="A close-up of a computer chip&#10;&#10;Description automatically generated">
            <a:extLst>
              <a:ext uri="{FF2B5EF4-FFF2-40B4-BE49-F238E27FC236}">
                <a16:creationId xmlns:a16="http://schemas.microsoft.com/office/drawing/2014/main" id="{5EB7480F-B1AD-41BE-AA2D-6F47AC9BCD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6074" y="3113297"/>
            <a:ext cx="3614259" cy="2383315"/>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0558543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PH" sz="4500" b="1" dirty="0"/>
              <a:t>Types of Distributed Database System</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7" name="TextBox 6">
            <a:extLst>
              <a:ext uri="{FF2B5EF4-FFF2-40B4-BE49-F238E27FC236}">
                <a16:creationId xmlns:a16="http://schemas.microsoft.com/office/drawing/2014/main" id="{E00E662E-AFA5-7657-CFC2-BA03361C2E91}"/>
              </a:ext>
            </a:extLst>
          </p:cNvPr>
          <p:cNvSpPr txBox="1"/>
          <p:nvPr/>
        </p:nvSpPr>
        <p:spPr>
          <a:xfrm>
            <a:off x="626533" y="1351508"/>
            <a:ext cx="10938933" cy="4524315"/>
          </a:xfrm>
          <a:prstGeom prst="rect">
            <a:avLst/>
          </a:prstGeom>
          <a:noFill/>
        </p:spPr>
        <p:txBody>
          <a:bodyPr wrap="square">
            <a:spAutoFit/>
          </a:bodyPr>
          <a:lstStyle/>
          <a:p>
            <a:r>
              <a:rPr lang="en-PH" sz="2400" b="1" dirty="0">
                <a:solidFill>
                  <a:srgbClr val="0070C0"/>
                </a:solidFill>
              </a:rPr>
              <a:t>Homogeneous Distributed Database System</a:t>
            </a:r>
          </a:p>
          <a:p>
            <a:r>
              <a:rPr lang="en-PH" sz="2400" dirty="0"/>
              <a:t>Nodes share a common global schema, all nodes run the same distributed database-management software, and the nodes actively cooperate in processing transactions and queries. </a:t>
            </a:r>
          </a:p>
          <a:p>
            <a:endParaRPr lang="en-PH" sz="2400" dirty="0"/>
          </a:p>
          <a:p>
            <a:r>
              <a:rPr lang="en-PH" sz="2400" b="1" dirty="0">
                <a:solidFill>
                  <a:srgbClr val="0070C0"/>
                </a:solidFill>
              </a:rPr>
              <a:t>Heterogeneous Distributed Database Systems</a:t>
            </a:r>
          </a:p>
          <a:p>
            <a:r>
              <a:rPr lang="en-PH" sz="2400" dirty="0"/>
              <a:t>In many cases a distributed database has to be constructed by linking together multiple already-existing database systems, each with its own schema and possibly running different database-management software. </a:t>
            </a:r>
          </a:p>
          <a:p>
            <a:pPr>
              <a:buFont typeface="+mj-lt"/>
              <a:buAutoNum type="arabicPeriod"/>
            </a:pPr>
            <a:endParaRPr lang="en-PH" sz="2400" dirty="0"/>
          </a:p>
          <a:p>
            <a:r>
              <a:rPr lang="en-PH" sz="2400" dirty="0"/>
              <a:t>The sites may not be aware of one another, and they may provide only limited facilities for cooperation in query and transaction processing. </a:t>
            </a:r>
          </a:p>
        </p:txBody>
      </p:sp>
    </p:spTree>
    <p:extLst>
      <p:ext uri="{BB962C8B-B14F-4D97-AF65-F5344CB8AC3E}">
        <p14:creationId xmlns:p14="http://schemas.microsoft.com/office/powerpoint/2010/main" val="11179632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PH" sz="4000" b="1" dirty="0"/>
              <a:t>Benefits of Distributed Database System</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7" name="TextBox 6">
            <a:extLst>
              <a:ext uri="{FF2B5EF4-FFF2-40B4-BE49-F238E27FC236}">
                <a16:creationId xmlns:a16="http://schemas.microsoft.com/office/drawing/2014/main" id="{E00E662E-AFA5-7657-CFC2-BA03361C2E91}"/>
              </a:ext>
            </a:extLst>
          </p:cNvPr>
          <p:cNvSpPr txBox="1"/>
          <p:nvPr/>
        </p:nvSpPr>
        <p:spPr>
          <a:xfrm>
            <a:off x="626533" y="1351508"/>
            <a:ext cx="10938933" cy="3416320"/>
          </a:xfrm>
          <a:prstGeom prst="rect">
            <a:avLst/>
          </a:prstGeom>
          <a:noFill/>
        </p:spPr>
        <p:txBody>
          <a:bodyPr wrap="square">
            <a:spAutoFit/>
          </a:bodyPr>
          <a:lstStyle/>
          <a:p>
            <a:r>
              <a:rPr lang="en-PH" sz="2400" b="1" dirty="0">
                <a:solidFill>
                  <a:srgbClr val="0070C0"/>
                </a:solidFill>
              </a:rPr>
              <a:t>Sharing of data</a:t>
            </a:r>
          </a:p>
          <a:p>
            <a:r>
              <a:rPr lang="en-PH" sz="2400" dirty="0"/>
              <a:t>The major advantage in building a distributed database system </a:t>
            </a:r>
            <a:r>
              <a:rPr lang="en-PH" sz="2400" dirty="0" err="1"/>
              <a:t>isthe</a:t>
            </a:r>
            <a:r>
              <a:rPr lang="en-PH" sz="2400" dirty="0"/>
              <a:t> provision of an environment where users at one site may be able to access the data residing at other sites. </a:t>
            </a:r>
          </a:p>
          <a:p>
            <a:endParaRPr lang="en-PH" sz="2400" dirty="0"/>
          </a:p>
          <a:p>
            <a:r>
              <a:rPr lang="en-PH" sz="2400" dirty="0"/>
              <a:t>For instance, in a distributed university system, where each campus stores data related to that campus, it is possible for a user in one campus to access data in another campus. Without this capability, the transfer of student records from one campus to another campus would have to rely on some external mechanism. </a:t>
            </a:r>
          </a:p>
        </p:txBody>
      </p:sp>
    </p:spTree>
    <p:extLst>
      <p:ext uri="{BB962C8B-B14F-4D97-AF65-F5344CB8AC3E}">
        <p14:creationId xmlns:p14="http://schemas.microsoft.com/office/powerpoint/2010/main" val="35831688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PH" sz="4000" b="1" dirty="0"/>
              <a:t>Benefits of Distributed Database System</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7" name="TextBox 6">
            <a:extLst>
              <a:ext uri="{FF2B5EF4-FFF2-40B4-BE49-F238E27FC236}">
                <a16:creationId xmlns:a16="http://schemas.microsoft.com/office/drawing/2014/main" id="{E00E662E-AFA5-7657-CFC2-BA03361C2E91}"/>
              </a:ext>
            </a:extLst>
          </p:cNvPr>
          <p:cNvSpPr txBox="1"/>
          <p:nvPr/>
        </p:nvSpPr>
        <p:spPr>
          <a:xfrm>
            <a:off x="626533" y="1145461"/>
            <a:ext cx="10938933" cy="4893647"/>
          </a:xfrm>
          <a:prstGeom prst="rect">
            <a:avLst/>
          </a:prstGeom>
          <a:noFill/>
        </p:spPr>
        <p:txBody>
          <a:bodyPr wrap="square">
            <a:spAutoFit/>
          </a:bodyPr>
          <a:lstStyle/>
          <a:p>
            <a:r>
              <a:rPr lang="en-PH" sz="2400" b="1" dirty="0">
                <a:solidFill>
                  <a:srgbClr val="0070C0"/>
                </a:solidFill>
              </a:rPr>
              <a:t>Autonomy</a:t>
            </a:r>
          </a:p>
          <a:p>
            <a:r>
              <a:rPr lang="en-PH" sz="2400" dirty="0"/>
              <a:t>The primary advantage of sharing data by means of data distribution is that each site can retain a degree of control over data that are stored locally. </a:t>
            </a:r>
          </a:p>
          <a:p>
            <a:endParaRPr lang="en-PH" sz="2400" dirty="0"/>
          </a:p>
          <a:p>
            <a:r>
              <a:rPr lang="en-PH" sz="2400" dirty="0"/>
              <a:t>In a centralized system, the database administrator of the central site controls the database. </a:t>
            </a:r>
          </a:p>
          <a:p>
            <a:endParaRPr lang="en-PH" sz="2400" dirty="0"/>
          </a:p>
          <a:p>
            <a:r>
              <a:rPr lang="en-PH" sz="2400" dirty="0"/>
              <a:t>In a distributed system, there is a global database administrator </a:t>
            </a:r>
            <a:r>
              <a:rPr lang="en-PH" sz="2400" dirty="0" err="1"/>
              <a:t>respon-sible</a:t>
            </a:r>
            <a:r>
              <a:rPr lang="en-PH" sz="2400" dirty="0"/>
              <a:t> for the entire system.</a:t>
            </a:r>
          </a:p>
          <a:p>
            <a:endParaRPr lang="en-PH" sz="2400" dirty="0"/>
          </a:p>
          <a:p>
            <a:r>
              <a:rPr lang="en-PH" sz="2400" dirty="0"/>
              <a:t> A part of these responsibilities is delegated to the local database administrator for each site. Depending on the design of the distributed database system, each administrator may have a different degree of local autonomy. </a:t>
            </a:r>
          </a:p>
        </p:txBody>
      </p:sp>
    </p:spTree>
    <p:extLst>
      <p:ext uri="{BB962C8B-B14F-4D97-AF65-F5344CB8AC3E}">
        <p14:creationId xmlns:p14="http://schemas.microsoft.com/office/powerpoint/2010/main" val="40486998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PH" sz="4000" b="1" dirty="0"/>
              <a:t>Issues of Distributed Database System</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7" name="TextBox 6">
            <a:extLst>
              <a:ext uri="{FF2B5EF4-FFF2-40B4-BE49-F238E27FC236}">
                <a16:creationId xmlns:a16="http://schemas.microsoft.com/office/drawing/2014/main" id="{E00E662E-AFA5-7657-CFC2-BA03361C2E91}"/>
              </a:ext>
            </a:extLst>
          </p:cNvPr>
          <p:cNvSpPr txBox="1"/>
          <p:nvPr/>
        </p:nvSpPr>
        <p:spPr>
          <a:xfrm>
            <a:off x="626534" y="1145461"/>
            <a:ext cx="5765799" cy="5262979"/>
          </a:xfrm>
          <a:prstGeom prst="rect">
            <a:avLst/>
          </a:prstGeom>
          <a:noFill/>
        </p:spPr>
        <p:txBody>
          <a:bodyPr wrap="square">
            <a:spAutoFit/>
          </a:bodyPr>
          <a:lstStyle/>
          <a:p>
            <a:r>
              <a:rPr lang="en-PH" sz="2400" b="1" dirty="0">
                <a:solidFill>
                  <a:srgbClr val="0070C0"/>
                </a:solidFill>
              </a:rPr>
              <a:t>Latency</a:t>
            </a:r>
          </a:p>
          <a:p>
            <a:r>
              <a:rPr lang="en-PH" sz="2400" dirty="0"/>
              <a:t>A message may take up to a few hundred milliseconds to be delivered across the world, both due to speed-of-light delays, and due to queuing delays at a number of routers in the path of the message </a:t>
            </a:r>
          </a:p>
          <a:p>
            <a:endParaRPr lang="en-PH" sz="2400" dirty="0"/>
          </a:p>
          <a:p>
            <a:r>
              <a:rPr lang="en-PH" sz="2400" dirty="0"/>
              <a:t>Applications whose data and computing resources are distributed geographically have to be carefully designed to ensure that latency does not affect system performance excessively. </a:t>
            </a:r>
          </a:p>
          <a:p>
            <a:endParaRPr lang="en-PH" sz="2400" dirty="0"/>
          </a:p>
          <a:p>
            <a:endParaRPr lang="en-PH" sz="2400" dirty="0"/>
          </a:p>
        </p:txBody>
      </p:sp>
      <p:pic>
        <p:nvPicPr>
          <p:cNvPr id="5" name="Picture 4" descr="A computer screen with icons and text&#10;&#10;Description automatically generated with medium confidence">
            <a:extLst>
              <a:ext uri="{FF2B5EF4-FFF2-40B4-BE49-F238E27FC236}">
                <a16:creationId xmlns:a16="http://schemas.microsoft.com/office/drawing/2014/main" id="{7CE572C9-5F5C-D142-BE5C-A267D48914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5966" y="1890483"/>
            <a:ext cx="5232400" cy="25908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014278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PH" sz="4000" b="1" dirty="0"/>
              <a:t>Issues of Distributed Database System</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7" name="TextBox 6">
            <a:extLst>
              <a:ext uri="{FF2B5EF4-FFF2-40B4-BE49-F238E27FC236}">
                <a16:creationId xmlns:a16="http://schemas.microsoft.com/office/drawing/2014/main" id="{E00E662E-AFA5-7657-CFC2-BA03361C2E91}"/>
              </a:ext>
            </a:extLst>
          </p:cNvPr>
          <p:cNvSpPr txBox="1"/>
          <p:nvPr/>
        </p:nvSpPr>
        <p:spPr>
          <a:xfrm>
            <a:off x="609600" y="1337485"/>
            <a:ext cx="5810843" cy="4154984"/>
          </a:xfrm>
          <a:prstGeom prst="rect">
            <a:avLst/>
          </a:prstGeom>
          <a:noFill/>
        </p:spPr>
        <p:txBody>
          <a:bodyPr wrap="square">
            <a:spAutoFit/>
          </a:bodyPr>
          <a:lstStyle/>
          <a:p>
            <a:r>
              <a:rPr lang="en-PH" sz="2400" b="1" dirty="0">
                <a:solidFill>
                  <a:srgbClr val="0070C0"/>
                </a:solidFill>
              </a:rPr>
              <a:t>Network Failures</a:t>
            </a:r>
          </a:p>
          <a:p>
            <a:r>
              <a:rPr lang="en-PH" sz="2400" dirty="0"/>
              <a:t>Network-link failures may result in two sites that are both alive having no way to communicate with each other, a situation referred to as a </a:t>
            </a:r>
            <a:r>
              <a:rPr lang="en-PH" sz="2400" b="1" dirty="0"/>
              <a:t>network partition</a:t>
            </a:r>
          </a:p>
          <a:p>
            <a:endParaRPr lang="en-PH" sz="2400" dirty="0"/>
          </a:p>
          <a:p>
            <a:r>
              <a:rPr lang="en-PH" sz="2400" dirty="0"/>
              <a:t>In the event of a partition, it may not be possible for a user or an application to access required data. Thus, network partitioning affects the availability of a system</a:t>
            </a:r>
            <a:r>
              <a:rPr lang="en-PH" sz="1800" dirty="0">
                <a:effectLst/>
                <a:latin typeface="NimbusRomDOT"/>
              </a:rPr>
              <a:t>. </a:t>
            </a:r>
            <a:endParaRPr lang="en-PH" sz="2400" dirty="0"/>
          </a:p>
          <a:p>
            <a:endParaRPr lang="en-PH" sz="2400" b="1" dirty="0">
              <a:solidFill>
                <a:srgbClr val="0070C0"/>
              </a:solidFill>
            </a:endParaRPr>
          </a:p>
        </p:txBody>
      </p:sp>
      <p:pic>
        <p:nvPicPr>
          <p:cNvPr id="5" name="Picture 4">
            <a:extLst>
              <a:ext uri="{FF2B5EF4-FFF2-40B4-BE49-F238E27FC236}">
                <a16:creationId xmlns:a16="http://schemas.microsoft.com/office/drawing/2014/main" id="{2F713ECA-657D-75F2-09F1-BB70FC41F0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8130" y="1337485"/>
            <a:ext cx="3162300" cy="30734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598526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PH" sz="4000" b="1" dirty="0"/>
              <a:t>Issues of Distributed Database System</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7" name="TextBox 6">
            <a:extLst>
              <a:ext uri="{FF2B5EF4-FFF2-40B4-BE49-F238E27FC236}">
                <a16:creationId xmlns:a16="http://schemas.microsoft.com/office/drawing/2014/main" id="{E00E662E-AFA5-7657-CFC2-BA03361C2E91}"/>
              </a:ext>
            </a:extLst>
          </p:cNvPr>
          <p:cNvSpPr txBox="1"/>
          <p:nvPr/>
        </p:nvSpPr>
        <p:spPr>
          <a:xfrm>
            <a:off x="626534" y="1145461"/>
            <a:ext cx="6705600" cy="5262979"/>
          </a:xfrm>
          <a:prstGeom prst="rect">
            <a:avLst/>
          </a:prstGeom>
          <a:noFill/>
        </p:spPr>
        <p:txBody>
          <a:bodyPr wrap="square">
            <a:spAutoFit/>
          </a:bodyPr>
          <a:lstStyle/>
          <a:p>
            <a:r>
              <a:rPr lang="en-PH" sz="2400" b="1" dirty="0">
                <a:solidFill>
                  <a:srgbClr val="0070C0"/>
                </a:solidFill>
              </a:rPr>
              <a:t>Concurrency Control</a:t>
            </a:r>
          </a:p>
          <a:p>
            <a:r>
              <a:rPr lang="en-PH" sz="2400" dirty="0"/>
              <a:t>Since a transaction may access data items at several nodes, transaction managers at several nodes may need to coordinate to implement concurrency control </a:t>
            </a:r>
          </a:p>
          <a:p>
            <a:endParaRPr lang="en-PH" sz="2400" dirty="0"/>
          </a:p>
          <a:p>
            <a:r>
              <a:rPr lang="en-PH" sz="2400" dirty="0"/>
              <a:t>If locking is used, locking can be performed locally at the nodes containing accessed data items, but there is also a possibility of deadlock involving transactions originating at multiple nodes. </a:t>
            </a:r>
          </a:p>
          <a:p>
            <a:endParaRPr lang="en-PH" sz="2400" dirty="0"/>
          </a:p>
          <a:p>
            <a:r>
              <a:rPr lang="en-PH" sz="2400" b="1" dirty="0"/>
              <a:t>Concurrency</a:t>
            </a:r>
            <a:r>
              <a:rPr lang="en-PH" sz="2400" dirty="0"/>
              <a:t> means multiple computations are happening at the same time.</a:t>
            </a:r>
          </a:p>
          <a:p>
            <a:endParaRPr lang="en-PH" sz="2400" dirty="0"/>
          </a:p>
        </p:txBody>
      </p:sp>
      <p:pic>
        <p:nvPicPr>
          <p:cNvPr id="5" name="Picture 4" descr="A gold padlock with a black background&#10;&#10;Description automatically generated">
            <a:extLst>
              <a:ext uri="{FF2B5EF4-FFF2-40B4-BE49-F238E27FC236}">
                <a16:creationId xmlns:a16="http://schemas.microsoft.com/office/drawing/2014/main" id="{9E79A568-CFF8-CF19-C9DA-9E2954FC89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0466" y="1523447"/>
            <a:ext cx="3175000" cy="3175000"/>
          </a:xfrm>
          <a:prstGeom prst="rect">
            <a:avLst/>
          </a:prstGeom>
        </p:spPr>
      </p:pic>
    </p:spTree>
    <p:extLst>
      <p:ext uri="{BB962C8B-B14F-4D97-AF65-F5344CB8AC3E}">
        <p14:creationId xmlns:p14="http://schemas.microsoft.com/office/powerpoint/2010/main" val="357782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Database System Architecture</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7" name="TextBox 6">
            <a:extLst>
              <a:ext uri="{FF2B5EF4-FFF2-40B4-BE49-F238E27FC236}">
                <a16:creationId xmlns:a16="http://schemas.microsoft.com/office/drawing/2014/main" id="{B7C92CB9-9BB4-DBCF-E50D-2C5B3F8C33C7}"/>
              </a:ext>
            </a:extLst>
          </p:cNvPr>
          <p:cNvSpPr txBox="1"/>
          <p:nvPr/>
        </p:nvSpPr>
        <p:spPr>
          <a:xfrm>
            <a:off x="617816" y="1553349"/>
            <a:ext cx="10956363" cy="830997"/>
          </a:xfrm>
          <a:prstGeom prst="rect">
            <a:avLst/>
          </a:prstGeom>
          <a:noFill/>
        </p:spPr>
        <p:txBody>
          <a:bodyPr wrap="square">
            <a:spAutoFit/>
          </a:bodyPr>
          <a:lstStyle/>
          <a:p>
            <a:r>
              <a:rPr lang="en-PH" sz="2400" dirty="0"/>
              <a:t>The earliest databases were built to run on a single physical machine supporting multi- tasking; such centralized database systems are still widely used. </a:t>
            </a:r>
          </a:p>
        </p:txBody>
      </p:sp>
      <p:sp>
        <p:nvSpPr>
          <p:cNvPr id="11" name="TextBox 10">
            <a:extLst>
              <a:ext uri="{FF2B5EF4-FFF2-40B4-BE49-F238E27FC236}">
                <a16:creationId xmlns:a16="http://schemas.microsoft.com/office/drawing/2014/main" id="{FD6B3EAC-DC70-DA6C-C489-38A217006764}"/>
              </a:ext>
            </a:extLst>
          </p:cNvPr>
          <p:cNvSpPr txBox="1"/>
          <p:nvPr/>
        </p:nvSpPr>
        <p:spPr>
          <a:xfrm>
            <a:off x="617815" y="2892666"/>
            <a:ext cx="10956363" cy="1200329"/>
          </a:xfrm>
          <a:prstGeom prst="rect">
            <a:avLst/>
          </a:prstGeom>
          <a:noFill/>
        </p:spPr>
        <p:txBody>
          <a:bodyPr wrap="square">
            <a:spAutoFit/>
          </a:bodyPr>
          <a:lstStyle/>
          <a:p>
            <a:r>
              <a:rPr lang="en-PH" sz="2400" dirty="0"/>
              <a:t>An enterprise-scale application that runs on a centralized database system today may have from tens to thousands of users and database sizes ranging from megabytes to hundreds of gigabytes. </a:t>
            </a:r>
          </a:p>
        </p:txBody>
      </p:sp>
    </p:spTree>
    <p:extLst>
      <p:ext uri="{BB962C8B-B14F-4D97-AF65-F5344CB8AC3E}">
        <p14:creationId xmlns:p14="http://schemas.microsoft.com/office/powerpoint/2010/main" val="3528906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Centralized Database Systems</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94902" y="1553348"/>
            <a:ext cx="6769848" cy="4161651"/>
          </a:xfrm>
        </p:spPr>
        <p:txBody>
          <a:bodyPr>
            <a:noAutofit/>
          </a:bodyPr>
          <a:lstStyle/>
          <a:p>
            <a:pPr algn="l"/>
            <a:r>
              <a:rPr lang="en-PH" b="1" i="0" u="none" strike="noStrike" dirty="0">
                <a:solidFill>
                  <a:srgbClr val="0070C0"/>
                </a:solidFill>
                <a:effectLst/>
                <a:latin typeface="-apple-system"/>
              </a:rPr>
              <a:t>Centralized database management system </a:t>
            </a:r>
            <a:r>
              <a:rPr lang="en-PH" b="0" i="0" u="none" strike="noStrike" dirty="0">
                <a:effectLst/>
                <a:latin typeface="-apple-system"/>
              </a:rPr>
              <a:t>is the system in which all the data is stored and managed in a single unit. </a:t>
            </a:r>
            <a:endParaRPr lang="en-PH" dirty="0">
              <a:latin typeface="-apple-system"/>
            </a:endParaRPr>
          </a:p>
          <a:p>
            <a:pPr algn="l"/>
            <a:r>
              <a:rPr lang="en-PH" b="0" i="0" u="none" strike="noStrike" dirty="0">
                <a:effectLst/>
                <a:latin typeface="-apple-system"/>
              </a:rPr>
              <a:t>This system is mostly used in an organization, in any Business Company or in institution to centralize the tasks. </a:t>
            </a:r>
          </a:p>
          <a:p>
            <a:pPr algn="l"/>
            <a:r>
              <a:rPr lang="en-PH" b="0" i="0" u="none" strike="noStrike" dirty="0">
                <a:effectLst/>
                <a:latin typeface="-apple-system"/>
              </a:rPr>
              <a:t>Data can be accessed through a network Local Area Network (LAN) or Wide Area Network (WAN).  </a:t>
            </a:r>
            <a:endParaRPr lang="en-PH" dirty="0">
              <a:latin typeface="-apple-system"/>
            </a:endParaRPr>
          </a:p>
          <a:p>
            <a:pPr algn="l"/>
            <a:r>
              <a:rPr lang="en-PH" b="0" i="0" u="none" strike="noStrike" dirty="0">
                <a:effectLst/>
                <a:latin typeface="-apple-system"/>
              </a:rPr>
              <a:t>Mainframe computer is the example of centralized database management system.</a:t>
            </a:r>
            <a:endParaRPr lang="en-US" dirty="0"/>
          </a:p>
        </p:txBody>
      </p:sp>
      <p:pic>
        <p:nvPicPr>
          <p:cNvPr id="5" name="Picture 4" descr="A diagram of a database&#10;&#10;Description automatically generated">
            <a:extLst>
              <a:ext uri="{FF2B5EF4-FFF2-40B4-BE49-F238E27FC236}">
                <a16:creationId xmlns:a16="http://schemas.microsoft.com/office/drawing/2014/main" id="{E784B203-930F-7BBC-7335-BCC191ED87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4750" y="2017834"/>
            <a:ext cx="4772596" cy="2822332"/>
          </a:xfrm>
          <a:prstGeom prst="rect">
            <a:avLst/>
          </a:prstGeom>
        </p:spPr>
      </p:pic>
    </p:spTree>
    <p:extLst>
      <p:ext uri="{BB962C8B-B14F-4D97-AF65-F5344CB8AC3E}">
        <p14:creationId xmlns:p14="http://schemas.microsoft.com/office/powerpoint/2010/main" val="34739224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Centralized Database Systems</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574697" y="1361010"/>
            <a:ext cx="11296605" cy="1278799"/>
          </a:xfrm>
        </p:spPr>
        <p:txBody>
          <a:bodyPr>
            <a:noAutofit/>
          </a:bodyPr>
          <a:lstStyle/>
          <a:p>
            <a:pPr algn="l"/>
            <a:r>
              <a:rPr lang="en-PH" dirty="0"/>
              <a:t>Centralized database systems are those that run on a </a:t>
            </a:r>
            <a:r>
              <a:rPr lang="en-PH" b="1" dirty="0">
                <a:solidFill>
                  <a:srgbClr val="0070C0"/>
                </a:solidFill>
              </a:rPr>
              <a:t>single computer system</a:t>
            </a:r>
            <a:r>
              <a:rPr lang="en-PH" dirty="0"/>
              <a:t>.</a:t>
            </a:r>
          </a:p>
          <a:p>
            <a:pPr algn="l"/>
            <a:endParaRPr lang="en-PH" dirty="0"/>
          </a:p>
          <a:p>
            <a:pPr algn="l"/>
            <a:r>
              <a:rPr lang="en-PH" dirty="0"/>
              <a:t>Such database systems span a range from single-user database systems running on:</a:t>
            </a:r>
          </a:p>
        </p:txBody>
      </p:sp>
      <p:sp>
        <p:nvSpPr>
          <p:cNvPr id="8" name="TextBox 7">
            <a:extLst>
              <a:ext uri="{FF2B5EF4-FFF2-40B4-BE49-F238E27FC236}">
                <a16:creationId xmlns:a16="http://schemas.microsoft.com/office/drawing/2014/main" id="{D7E7BE34-4D96-DE62-CE37-B90D7540BC91}"/>
              </a:ext>
            </a:extLst>
          </p:cNvPr>
          <p:cNvSpPr txBox="1"/>
          <p:nvPr/>
        </p:nvSpPr>
        <p:spPr>
          <a:xfrm>
            <a:off x="574697" y="2810111"/>
            <a:ext cx="11296605" cy="461665"/>
          </a:xfrm>
          <a:prstGeom prst="rect">
            <a:avLst/>
          </a:prstGeom>
          <a:noFill/>
        </p:spPr>
        <p:txBody>
          <a:bodyPr wrap="square">
            <a:spAutoFit/>
          </a:bodyPr>
          <a:lstStyle/>
          <a:p>
            <a:pPr marL="342900" indent="-342900" algn="l">
              <a:buFont typeface="Wingdings" pitchFamily="2" charset="2"/>
              <a:buChar char="§"/>
            </a:pPr>
            <a:r>
              <a:rPr lang="en-PH" sz="2400" dirty="0"/>
              <a:t>Mobile devices or personal computers</a:t>
            </a:r>
          </a:p>
        </p:txBody>
      </p:sp>
      <p:sp>
        <p:nvSpPr>
          <p:cNvPr id="11" name="TextBox 10">
            <a:extLst>
              <a:ext uri="{FF2B5EF4-FFF2-40B4-BE49-F238E27FC236}">
                <a16:creationId xmlns:a16="http://schemas.microsoft.com/office/drawing/2014/main" id="{D828CBAA-D4A9-776E-D8B1-0B2F58D5BE44}"/>
              </a:ext>
            </a:extLst>
          </p:cNvPr>
          <p:cNvSpPr txBox="1"/>
          <p:nvPr/>
        </p:nvSpPr>
        <p:spPr>
          <a:xfrm>
            <a:off x="574697" y="3344431"/>
            <a:ext cx="10465836" cy="1200329"/>
          </a:xfrm>
          <a:prstGeom prst="rect">
            <a:avLst/>
          </a:prstGeom>
          <a:noFill/>
        </p:spPr>
        <p:txBody>
          <a:bodyPr wrap="square">
            <a:spAutoFit/>
          </a:bodyPr>
          <a:lstStyle/>
          <a:p>
            <a:pPr marL="342900" indent="-342900">
              <a:buFont typeface="Wingdings" pitchFamily="2" charset="2"/>
              <a:buChar char="§"/>
            </a:pPr>
            <a:r>
              <a:rPr lang="en-PH" sz="2400" dirty="0"/>
              <a:t>To high-performance database systems running on a server with multiple CPU cores and disks and a large amount of main memory that can be accessed by any of the CPU cores. </a:t>
            </a:r>
            <a:endParaRPr lang="en-US" sz="2400" dirty="0"/>
          </a:p>
        </p:txBody>
      </p:sp>
    </p:spTree>
    <p:extLst>
      <p:ext uri="{BB962C8B-B14F-4D97-AF65-F5344CB8AC3E}">
        <p14:creationId xmlns:p14="http://schemas.microsoft.com/office/powerpoint/2010/main" val="270277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Centralized Database Systems</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47697" y="1618457"/>
            <a:ext cx="11296605" cy="1675650"/>
          </a:xfrm>
        </p:spPr>
        <p:txBody>
          <a:bodyPr>
            <a:noAutofit/>
          </a:bodyPr>
          <a:lstStyle/>
          <a:p>
            <a:pPr algn="l"/>
            <a:r>
              <a:rPr lang="en-PH" b="1" dirty="0">
                <a:solidFill>
                  <a:srgbClr val="002060"/>
                </a:solidFill>
              </a:rPr>
              <a:t>Single-user systems </a:t>
            </a:r>
          </a:p>
          <a:p>
            <a:pPr algn="l"/>
            <a:r>
              <a:rPr lang="en-PH" dirty="0"/>
              <a:t>Smartphones and personal computers fall into the first category. </a:t>
            </a:r>
          </a:p>
          <a:p>
            <a:pPr algn="l"/>
            <a:r>
              <a:rPr lang="en-PH" dirty="0"/>
              <a:t>A typical single-user system is a system used by a single person, usually with only one processor (usually with multiple cores), and one or two disks.</a:t>
            </a:r>
          </a:p>
          <a:p>
            <a:pPr algn="l"/>
            <a:endParaRPr lang="en-PH" dirty="0"/>
          </a:p>
        </p:txBody>
      </p:sp>
      <p:pic>
        <p:nvPicPr>
          <p:cNvPr id="5" name="Picture 4" descr="A computer monitor and keyboard&#10;&#10;Description automatically generated">
            <a:extLst>
              <a:ext uri="{FF2B5EF4-FFF2-40B4-BE49-F238E27FC236}">
                <a16:creationId xmlns:a16="http://schemas.microsoft.com/office/drawing/2014/main" id="{E33DCC5F-7153-D114-E0A4-2A7D123EC9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4273" y="4132470"/>
            <a:ext cx="1816100" cy="1117600"/>
          </a:xfrm>
          <a:prstGeom prst="rect">
            <a:avLst/>
          </a:prstGeom>
          <a:effectLst>
            <a:outerShdw blurRad="50800" dist="38100" dir="2700000" algn="tl" rotWithShape="0">
              <a:prstClr val="black">
                <a:alpha val="40000"/>
              </a:prstClr>
            </a:outerShdw>
          </a:effectLst>
        </p:spPr>
      </p:pic>
      <p:pic>
        <p:nvPicPr>
          <p:cNvPr id="8" name="Picture 7" descr="A cell phone with a screen&#10;&#10;Description automatically generated with medium confidence">
            <a:extLst>
              <a:ext uri="{FF2B5EF4-FFF2-40B4-BE49-F238E27FC236}">
                <a16:creationId xmlns:a16="http://schemas.microsoft.com/office/drawing/2014/main" id="{6A93B038-9335-C4F3-0CD0-D4A0AA0691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6671" y="3867536"/>
            <a:ext cx="1422400" cy="14224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15697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Centralized Database Systems</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6" name="TextBox 5">
            <a:extLst>
              <a:ext uri="{FF2B5EF4-FFF2-40B4-BE49-F238E27FC236}">
                <a16:creationId xmlns:a16="http://schemas.microsoft.com/office/drawing/2014/main" id="{903ADF3A-39B9-6D8D-640F-BF3E7F9EF65C}"/>
              </a:ext>
            </a:extLst>
          </p:cNvPr>
          <p:cNvSpPr txBox="1"/>
          <p:nvPr/>
        </p:nvSpPr>
        <p:spPr>
          <a:xfrm>
            <a:off x="447697" y="1278466"/>
            <a:ext cx="11296605" cy="2308324"/>
          </a:xfrm>
          <a:prstGeom prst="rect">
            <a:avLst/>
          </a:prstGeom>
          <a:noFill/>
        </p:spPr>
        <p:txBody>
          <a:bodyPr wrap="square">
            <a:spAutoFit/>
          </a:bodyPr>
          <a:lstStyle/>
          <a:p>
            <a:pPr algn="l"/>
            <a:r>
              <a:rPr lang="en-PH" sz="2400" b="1" dirty="0">
                <a:solidFill>
                  <a:srgbClr val="002060"/>
                </a:solidFill>
              </a:rPr>
              <a:t>Multiuser systems</a:t>
            </a:r>
          </a:p>
          <a:p>
            <a:pPr algn="l"/>
            <a:r>
              <a:rPr lang="en-PH" sz="2400" dirty="0"/>
              <a:t>A typical multiuser system has multiple disks, a large amount of memory, and multiple processors. </a:t>
            </a:r>
          </a:p>
          <a:p>
            <a:pPr algn="l"/>
            <a:endParaRPr lang="en-PH" sz="2400" dirty="0"/>
          </a:p>
          <a:p>
            <a:pPr algn="l"/>
            <a:r>
              <a:rPr lang="en-PH" sz="2400" dirty="0"/>
              <a:t>Such systems serve a large number of users who are connected to the system remotely, and they are called </a:t>
            </a:r>
            <a:r>
              <a:rPr lang="en-PH" sz="2400" b="1" dirty="0">
                <a:solidFill>
                  <a:srgbClr val="002060"/>
                </a:solidFill>
              </a:rPr>
              <a:t>server systems</a:t>
            </a:r>
            <a:r>
              <a:rPr lang="en-PH" sz="2400" dirty="0"/>
              <a:t>. </a:t>
            </a:r>
          </a:p>
        </p:txBody>
      </p:sp>
      <p:pic>
        <p:nvPicPr>
          <p:cNvPr id="8" name="Picture 7" descr="A group of black computer servers&#10;&#10;Description automatically generated with medium confidence">
            <a:extLst>
              <a:ext uri="{FF2B5EF4-FFF2-40B4-BE49-F238E27FC236}">
                <a16:creationId xmlns:a16="http://schemas.microsoft.com/office/drawing/2014/main" id="{2CEC1D65-A537-861A-1E34-0C28342B7F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1800" y="3586790"/>
            <a:ext cx="3081866" cy="23114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6719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567267" y="189302"/>
            <a:ext cx="10100733" cy="855727"/>
          </a:xfrm>
        </p:spPr>
        <p:txBody>
          <a:bodyPr>
            <a:noAutofit/>
          </a:bodyPr>
          <a:lstStyle/>
          <a:p>
            <a:pPr algn="l"/>
            <a:r>
              <a:rPr lang="en-GB" sz="4000" b="1" dirty="0">
                <a:latin typeface="Calibri Light (Headings)"/>
              </a:rPr>
              <a:t>Outline</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6" name="Title 1">
            <a:extLst>
              <a:ext uri="{FF2B5EF4-FFF2-40B4-BE49-F238E27FC236}">
                <a16:creationId xmlns:a16="http://schemas.microsoft.com/office/drawing/2014/main" id="{F66935D5-92FC-8651-8622-AD824107F9FA}"/>
              </a:ext>
            </a:extLst>
          </p:cNvPr>
          <p:cNvSpPr txBox="1">
            <a:spLocks/>
          </p:cNvSpPr>
          <p:nvPr/>
        </p:nvSpPr>
        <p:spPr>
          <a:xfrm>
            <a:off x="459205" y="1270274"/>
            <a:ext cx="11273589" cy="4317452"/>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2800" i="0" dirty="0">
              <a:solidFill>
                <a:srgbClr val="252C33"/>
              </a:solidFill>
              <a:effectLst/>
              <a:latin typeface="Calibri Light (Headings)"/>
            </a:endParaRPr>
          </a:p>
          <a:p>
            <a:pPr marL="457200" indent="-457200" algn="l">
              <a:buFont typeface="Wingdings" pitchFamily="2" charset="2"/>
              <a:buChar char="Ø"/>
            </a:pPr>
            <a:endParaRPr lang="en-US" sz="2800" b="1" dirty="0">
              <a:latin typeface="Calibri Light (Headings)"/>
            </a:endParaRPr>
          </a:p>
          <a:p>
            <a:pPr marL="457200" indent="-457200" algn="l">
              <a:buFont typeface="Wingdings" pitchFamily="2" charset="2"/>
              <a:buChar char="Ø"/>
            </a:pPr>
            <a:r>
              <a:rPr lang="en-US" sz="2800" dirty="0">
                <a:solidFill>
                  <a:schemeClr val="bg2">
                    <a:lumMod val="75000"/>
                  </a:schemeClr>
                </a:solidFill>
                <a:latin typeface="Calibri Light (Headings)"/>
              </a:rPr>
              <a:t>Centralized Database Systems</a:t>
            </a:r>
            <a:endParaRPr lang="en-US" sz="2800" i="0" dirty="0">
              <a:solidFill>
                <a:schemeClr val="bg2">
                  <a:lumMod val="75000"/>
                </a:schemeClr>
              </a:solidFill>
              <a:effectLst/>
              <a:latin typeface="Calibri Light (Headings)"/>
            </a:endParaRPr>
          </a:p>
          <a:p>
            <a:pPr marL="457200" indent="-457200" algn="l">
              <a:buFont typeface="Wingdings" pitchFamily="2" charset="2"/>
              <a:buChar char="Ø"/>
            </a:pPr>
            <a:endParaRPr lang="en-US" sz="2800" b="1" dirty="0">
              <a:latin typeface="Calibri Light (Headings)"/>
            </a:endParaRPr>
          </a:p>
          <a:p>
            <a:pPr marL="457200" indent="-457200" algn="l">
              <a:buFont typeface="Wingdings" pitchFamily="2" charset="2"/>
              <a:buChar char="Ø"/>
            </a:pPr>
            <a:r>
              <a:rPr lang="en-US" sz="2800" b="1" dirty="0">
                <a:latin typeface="Calibri Light (Headings)"/>
              </a:rPr>
              <a:t>Server System Architecture</a:t>
            </a:r>
            <a:endParaRPr lang="en-US" sz="2800" b="1" i="0" dirty="0">
              <a:effectLst/>
              <a:latin typeface="Calibri Light (Headings)"/>
            </a:endParaRPr>
          </a:p>
          <a:p>
            <a:pPr marL="457200" indent="-457200" algn="l">
              <a:buFont typeface="Wingdings" pitchFamily="2" charset="2"/>
              <a:buChar char="Ø"/>
            </a:pPr>
            <a:endParaRPr lang="en-US" sz="2800" b="1" dirty="0">
              <a:latin typeface="Calibri Light (Headings)"/>
            </a:endParaRPr>
          </a:p>
          <a:p>
            <a:pPr marL="457200" indent="-457200" algn="l">
              <a:buFont typeface="Wingdings" pitchFamily="2" charset="2"/>
              <a:buChar char="Ø"/>
            </a:pPr>
            <a:r>
              <a:rPr lang="en-US" sz="2800" dirty="0">
                <a:solidFill>
                  <a:schemeClr val="bg2">
                    <a:lumMod val="75000"/>
                  </a:schemeClr>
                </a:solidFill>
                <a:latin typeface="Calibri Light (Headings)"/>
              </a:rPr>
              <a:t>Parallel Database Systems</a:t>
            </a:r>
          </a:p>
          <a:p>
            <a:pPr marL="457200" indent="-457200" algn="l">
              <a:buFont typeface="Wingdings" pitchFamily="2" charset="2"/>
              <a:buChar char="Ø"/>
            </a:pPr>
            <a:endParaRPr lang="en-US" sz="2800" i="0" dirty="0">
              <a:solidFill>
                <a:schemeClr val="bg2">
                  <a:lumMod val="75000"/>
                </a:schemeClr>
              </a:solidFill>
              <a:effectLst/>
              <a:latin typeface="Calibri Light (Headings)"/>
            </a:endParaRPr>
          </a:p>
          <a:p>
            <a:pPr marL="457200" indent="-457200" algn="l">
              <a:buFont typeface="Wingdings" pitchFamily="2" charset="2"/>
              <a:buChar char="Ø"/>
            </a:pPr>
            <a:r>
              <a:rPr lang="en-US" sz="2800" dirty="0">
                <a:solidFill>
                  <a:schemeClr val="bg2">
                    <a:lumMod val="75000"/>
                  </a:schemeClr>
                </a:solidFill>
                <a:latin typeface="Calibri Light (Headings)"/>
              </a:rPr>
              <a:t>Distributed Database Systems</a:t>
            </a:r>
            <a:endParaRPr lang="en-US" sz="2800" i="0" dirty="0">
              <a:solidFill>
                <a:schemeClr val="bg2">
                  <a:lumMod val="75000"/>
                </a:schemeClr>
              </a:solidFill>
              <a:effectLst/>
              <a:latin typeface="Calibri Light (Headings)"/>
            </a:endParaRPr>
          </a:p>
          <a:p>
            <a:pPr algn="l"/>
            <a:endParaRPr lang="en-US" sz="2800" b="0" i="0" dirty="0">
              <a:solidFill>
                <a:srgbClr val="636C8B"/>
              </a:solidFill>
              <a:effectLst/>
              <a:latin typeface="Calibri Light (Headings)"/>
            </a:endParaRPr>
          </a:p>
          <a:p>
            <a:pPr algn="l"/>
            <a:endParaRPr lang="en-US" sz="2800" dirty="0">
              <a:solidFill>
                <a:srgbClr val="636C8B"/>
              </a:solidFill>
              <a:latin typeface="Calibri Light (Headings)"/>
            </a:endParaRPr>
          </a:p>
          <a:p>
            <a:pPr algn="l"/>
            <a:endParaRPr lang="en-US" sz="2800" b="0" i="0" dirty="0">
              <a:solidFill>
                <a:schemeClr val="bg2">
                  <a:lumMod val="75000"/>
                </a:schemeClr>
              </a:solidFill>
              <a:effectLst/>
              <a:latin typeface="Calibri Light (Headings)"/>
            </a:endParaRPr>
          </a:p>
          <a:p>
            <a:pPr marL="457200" indent="-457200" algn="l">
              <a:buFont typeface="Wingdings" pitchFamily="2" charset="2"/>
              <a:buChar char="Ø"/>
            </a:pPr>
            <a:endParaRPr lang="en-US" sz="2800" b="0" i="0" dirty="0">
              <a:solidFill>
                <a:schemeClr val="bg2">
                  <a:lumMod val="75000"/>
                </a:schemeClr>
              </a:solidFill>
              <a:effectLst/>
              <a:latin typeface="Calibri Light (Headings)"/>
            </a:endParaRPr>
          </a:p>
        </p:txBody>
      </p:sp>
    </p:spTree>
    <p:extLst>
      <p:ext uri="{BB962C8B-B14F-4D97-AF65-F5344CB8AC3E}">
        <p14:creationId xmlns:p14="http://schemas.microsoft.com/office/powerpoint/2010/main" val="34538677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2030</TotalTime>
  <Words>1813</Words>
  <Application>Microsoft Macintosh PowerPoint</Application>
  <PresentationFormat>Widescreen</PresentationFormat>
  <Paragraphs>245</Paragraphs>
  <Slides>35</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-apple-system</vt:lpstr>
      <vt:lpstr>Arial</vt:lpstr>
      <vt:lpstr>Calibri</vt:lpstr>
      <vt:lpstr>Calibri (Body)</vt:lpstr>
      <vt:lpstr>Calibri Light</vt:lpstr>
      <vt:lpstr>Calibri Light (Headings)</vt:lpstr>
      <vt:lpstr>NimbusRomDOT</vt:lpstr>
      <vt:lpstr>Wingdings</vt:lpstr>
      <vt:lpstr>Office Theme</vt:lpstr>
      <vt:lpstr>Database System Architecture</vt:lpstr>
      <vt:lpstr>Outline</vt:lpstr>
      <vt:lpstr>Database System Architecture</vt:lpstr>
      <vt:lpstr>Database System Architecture</vt:lpstr>
      <vt:lpstr>Centralized Database Systems</vt:lpstr>
      <vt:lpstr>Centralized Database Systems</vt:lpstr>
      <vt:lpstr>Centralized Database Systems</vt:lpstr>
      <vt:lpstr>Centralized Database Systems</vt:lpstr>
      <vt:lpstr>Outline</vt:lpstr>
      <vt:lpstr>Server System Architecture</vt:lpstr>
      <vt:lpstr>Transaction Server</vt:lpstr>
      <vt:lpstr>Transaction Server</vt:lpstr>
      <vt:lpstr>How Transaction Server Works?</vt:lpstr>
      <vt:lpstr>Data Server</vt:lpstr>
      <vt:lpstr>Outline</vt:lpstr>
      <vt:lpstr>Parallel Systems</vt:lpstr>
      <vt:lpstr>Parallel Systems</vt:lpstr>
      <vt:lpstr>Parallel Systems</vt:lpstr>
      <vt:lpstr>Parallel Systems</vt:lpstr>
      <vt:lpstr>Parallel Systems</vt:lpstr>
      <vt:lpstr>Shared Memory</vt:lpstr>
      <vt:lpstr>Shared Disk</vt:lpstr>
      <vt:lpstr>Shared Nothing</vt:lpstr>
      <vt:lpstr>Outline</vt:lpstr>
      <vt:lpstr>Distributed Database System</vt:lpstr>
      <vt:lpstr>Distributed vs Parallel</vt:lpstr>
      <vt:lpstr>Distributed Database System</vt:lpstr>
      <vt:lpstr>Distributed Database System</vt:lpstr>
      <vt:lpstr>Distributed Database System</vt:lpstr>
      <vt:lpstr>Types of Distributed Database System</vt:lpstr>
      <vt:lpstr>Benefits of Distributed Database System</vt:lpstr>
      <vt:lpstr>Benefits of Distributed Database System</vt:lpstr>
      <vt:lpstr>Issues of Distributed Database System</vt:lpstr>
      <vt:lpstr>Issues of Distributed Database System</vt:lpstr>
      <vt:lpstr>Issues of Distributed Database System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SLY Ponio</dc:creator>
  <cp:lastModifiedBy>Elizer Jr. D. Ponio</cp:lastModifiedBy>
  <cp:revision>546</cp:revision>
  <dcterms:created xsi:type="dcterms:W3CDTF">2022-05-11T03:47:05Z</dcterms:created>
  <dcterms:modified xsi:type="dcterms:W3CDTF">2024-02-08T09:07:20Z</dcterms:modified>
</cp:coreProperties>
</file>